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82" r:id="rId9"/>
    <p:sldId id="263" r:id="rId10"/>
    <p:sldId id="28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9" r:id="rId22"/>
    <p:sldId id="274" r:id="rId23"/>
    <p:sldId id="275" r:id="rId24"/>
    <p:sldId id="276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08" autoAdjust="0"/>
  </p:normalViewPr>
  <p:slideViewPr>
    <p:cSldViewPr>
      <p:cViewPr varScale="1">
        <p:scale>
          <a:sx n="78" d="100"/>
          <a:sy n="78" d="100"/>
        </p:scale>
        <p:origin x="-142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0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2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1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3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C6EA-ED05-415C-98AD-89CD341C002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ECBF-335D-4358-A634-3F66D8C4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gettysburg.edu/~tneller/games/pokersquares/eaa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olitairelaboratory.com/fcfaq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rases.org.uk/meanings/birds-of-a-feather-flock-together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tneller@gettysburg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gettysburg.edu/~tneller/papers/iccg10.pdf" TargetMode="External"/><Relationship Id="rId2" Type="http://schemas.openxmlformats.org/officeDocument/2006/relationships/hyperlink" Target="http://cs.gettysburg.edu/~tneller/rjmaze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s.gettysburg.edu/~tneller/papers/iccg1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s.gettysburg.edu/~tneller/games/pokersquares/eaa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Birds of a Feather</a:t>
            </a:r>
            <a:br>
              <a:rPr lang="en-US" dirty="0" smtClean="0"/>
            </a:br>
            <a:r>
              <a:rPr lang="en-US" dirty="0" smtClean="0"/>
              <a:t>Research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Todd W. Neller</a:t>
            </a:r>
          </a:p>
          <a:p>
            <a:r>
              <a:rPr lang="en-US" dirty="0" smtClean="0"/>
              <a:t>Gettysburg </a:t>
            </a:r>
            <a:r>
              <a:rPr lang="en-US" dirty="0" smtClean="0"/>
              <a:t>College</a:t>
            </a:r>
          </a:p>
          <a:p>
            <a:r>
              <a:rPr lang="en-US" dirty="0" smtClean="0"/>
              <a:t>November 9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9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85" y="175746"/>
            <a:ext cx="5654040" cy="40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43000" cy="1143000"/>
          </a:xfrm>
        </p:spPr>
        <p:txBody>
          <a:bodyPr>
            <a:noAutofit/>
          </a:bodyPr>
          <a:lstStyle/>
          <a:p>
            <a:r>
              <a:rPr lang="en-US" sz="1400" dirty="0" smtClean="0">
                <a:hlinkClick r:id="rId3"/>
              </a:rPr>
              <a:t>Publications</a:t>
            </a:r>
            <a:endParaRPr lang="en-US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2209800"/>
            <a:ext cx="65532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06" y="2209800"/>
            <a:ext cx="654685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89" y="4498975"/>
            <a:ext cx="6553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1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FreeCell Solitaire</a:t>
            </a:r>
            <a:r>
              <a:rPr lang="en-US" baseline="0" dirty="0" smtClean="0"/>
              <a:t> Card Game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9" y="1547330"/>
            <a:ext cx="5834063" cy="496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28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FreeCell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Randomly</a:t>
            </a:r>
            <a:r>
              <a:rPr lang="en-US" baseline="0" dirty="0" smtClean="0"/>
              <a:t> generated, but no chance after face-up deal</a:t>
            </a:r>
            <a:r>
              <a:rPr lang="en-US" dirty="0" smtClean="0"/>
              <a:t> (p</a:t>
            </a:r>
            <a:r>
              <a:rPr lang="en-US" baseline="0" dirty="0" smtClean="0"/>
              <a:t>erfect information)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aseline="0" dirty="0" smtClean="0"/>
              <a:t>Combinatorial game</a:t>
            </a:r>
          </a:p>
          <a:p>
            <a:r>
              <a:rPr lang="en-US" dirty="0" smtClean="0"/>
              <a:t>Self-generating puzzle that is solvable with high probability</a:t>
            </a:r>
          </a:p>
          <a:p>
            <a:r>
              <a:rPr lang="en-US" baseline="0" dirty="0" smtClean="0"/>
              <a:t>Invited</a:t>
            </a:r>
            <a:r>
              <a:rPr lang="en-US" dirty="0" smtClean="0"/>
              <a:t> many interesting research questions posed and solved by skilled enthusiasts</a:t>
            </a:r>
          </a:p>
          <a:p>
            <a:pPr lvl="1"/>
            <a:r>
              <a:rPr lang="en-US" dirty="0" smtClean="0"/>
              <a:t>See Michael Keller’s </a:t>
            </a:r>
            <a:r>
              <a:rPr lang="en-US" dirty="0"/>
              <a:t>FreeCell FAQ: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solitairelaboratory.com/fcfaq.html</a:t>
            </a:r>
            <a:r>
              <a:rPr lang="en-US" dirty="0" smtClean="0"/>
              <a:t> </a:t>
            </a:r>
          </a:p>
          <a:p>
            <a:r>
              <a:rPr lang="en-US" baseline="0" dirty="0" smtClean="0"/>
              <a:t>Would</a:t>
            </a:r>
            <a:r>
              <a:rPr lang="en-US" dirty="0"/>
              <a:t> </a:t>
            </a:r>
            <a:r>
              <a:rPr lang="en-US" dirty="0" smtClean="0"/>
              <a:t>have been great for undergraduate research, but largely harvested.</a:t>
            </a:r>
          </a:p>
          <a:p>
            <a:r>
              <a:rPr lang="en-US" baseline="0" dirty="0" smtClean="0"/>
              <a:t>To</a:t>
            </a:r>
            <a:r>
              <a:rPr lang="en-US" dirty="0" smtClean="0"/>
              <a:t> gain new low-hanging fruit, plant a new tree!</a:t>
            </a:r>
          </a:p>
        </p:txBody>
      </p:sp>
    </p:spTree>
    <p:extLst>
      <p:ext uri="{BB962C8B-B14F-4D97-AF65-F5344CB8AC3E}">
        <p14:creationId xmlns:p14="http://schemas.microsoft.com/office/powerpoint/2010/main" val="222021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of</a:t>
            </a:r>
            <a:r>
              <a:rPr lang="en-US" baseline="0" dirty="0" smtClean="0"/>
              <a:t> a Feather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Randomly</a:t>
            </a:r>
            <a:r>
              <a:rPr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generated, but no chance after face-up deal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</a:t>
            </a:r>
            <a:r>
              <a:rPr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erfect information)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Combinatorial game</a:t>
            </a:r>
            <a:endParaRPr lang="en-US" sz="3200" dirty="0" smtClean="0">
              <a:effectLst/>
            </a:endParaRPr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Self-generating puzzle that is solvable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(for certain deal dimensions) with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probability</a:t>
            </a:r>
            <a:endParaRPr lang="en-US" dirty="0" smtClean="0">
              <a:effectLst/>
            </a:endParaRPr>
          </a:p>
          <a:p>
            <a:r>
              <a:rPr lang="en-US" dirty="0" smtClean="0"/>
              <a:t>Invites many interesting research questions (to be introduced later)</a:t>
            </a:r>
          </a:p>
          <a:p>
            <a:r>
              <a:rPr lang="en-US" dirty="0" smtClean="0"/>
              <a:t>But first, we introduce the</a:t>
            </a:r>
            <a:r>
              <a:rPr lang="en-US" baseline="0" dirty="0" smtClean="0"/>
              <a:t> game…</a:t>
            </a:r>
          </a:p>
        </p:txBody>
      </p:sp>
    </p:spTree>
    <p:extLst>
      <p:ext uri="{BB962C8B-B14F-4D97-AF65-F5344CB8AC3E}">
        <p14:creationId xmlns:p14="http://schemas.microsoft.com/office/powerpoint/2010/main" val="52795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of</a:t>
            </a:r>
            <a:r>
              <a:rPr lang="en-US" baseline="0" dirty="0" smtClean="0"/>
              <a:t> a Feather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“Birds of a feather flock together</a:t>
            </a:r>
            <a:r>
              <a:rPr lang="en-US" dirty="0" smtClean="0">
                <a:hlinkClick r:id="rId2"/>
              </a:rPr>
              <a:t>.”</a:t>
            </a:r>
            <a:endParaRPr lang="en-US" dirty="0" smtClean="0"/>
          </a:p>
          <a:p>
            <a:r>
              <a:rPr lang="en-US" dirty="0" smtClean="0"/>
              <a:t>Designed August 9, 2016</a:t>
            </a:r>
            <a:endParaRPr lang="en-US" dirty="0" smtClean="0"/>
          </a:p>
          <a:p>
            <a:r>
              <a:rPr lang="en-US" b="1" dirty="0" smtClean="0"/>
              <a:t>Materials</a:t>
            </a:r>
            <a:r>
              <a:rPr lang="en-US" dirty="0" smtClean="0"/>
              <a:t>: a standard, shuffled 52-card deck</a:t>
            </a:r>
          </a:p>
          <a:p>
            <a:r>
              <a:rPr lang="en-US" b="1" dirty="0" smtClean="0"/>
              <a:t>Setup</a:t>
            </a:r>
            <a:r>
              <a:rPr lang="en-US" dirty="0" smtClean="0"/>
              <a:t>: Deal cards singly, face-up into a grid (e.g. 4-by-4).</a:t>
            </a:r>
          </a:p>
          <a:p>
            <a:r>
              <a:rPr lang="en-US" b="1" dirty="0" smtClean="0"/>
              <a:t>Object</a:t>
            </a:r>
            <a:r>
              <a:rPr lang="en-US" dirty="0" smtClean="0"/>
              <a:t>: Form a single stack of all cards.</a:t>
            </a:r>
          </a:p>
          <a:p>
            <a:r>
              <a:rPr lang="en-US" b="1" dirty="0" smtClean="0"/>
              <a:t>Play</a:t>
            </a:r>
            <a:r>
              <a:rPr lang="en-US" dirty="0" smtClean="0"/>
              <a:t>: A player may move one stack of cards onto another stack of cards in the </a:t>
            </a:r>
            <a:r>
              <a:rPr lang="en-US" i="1" dirty="0" smtClean="0"/>
              <a:t>same row or column</a:t>
            </a:r>
            <a:r>
              <a:rPr lang="en-US" dirty="0" smtClean="0"/>
              <a:t> if the cards on top of the stacks have either</a:t>
            </a:r>
          </a:p>
          <a:p>
            <a:pPr lvl="1"/>
            <a:r>
              <a:rPr lang="en-US" dirty="0" smtClean="0"/>
              <a:t>(1) the </a:t>
            </a:r>
            <a:r>
              <a:rPr lang="en-US" i="1" dirty="0" smtClean="0"/>
              <a:t>same suits</a:t>
            </a:r>
            <a:r>
              <a:rPr lang="en-US" dirty="0" smtClean="0"/>
              <a:t>, or </a:t>
            </a:r>
          </a:p>
          <a:p>
            <a:pPr lvl="1"/>
            <a:r>
              <a:rPr lang="en-US" dirty="0" smtClean="0"/>
              <a:t>(2) the </a:t>
            </a:r>
            <a:r>
              <a:rPr lang="en-US" i="1" dirty="0" smtClean="0"/>
              <a:t>same</a:t>
            </a:r>
            <a:r>
              <a:rPr lang="en-US" dirty="0" smtClean="0"/>
              <a:t> or </a:t>
            </a:r>
            <a:r>
              <a:rPr lang="en-US" i="1" dirty="0" smtClean="0"/>
              <a:t>adjacent ranks</a:t>
            </a:r>
            <a:r>
              <a:rPr lang="en-US" dirty="0" smtClean="0"/>
              <a:t>.  Aces are low and not adjacent to kings, so rank adjacency is according the ordering A, 2, 3, …, J, Q, K.</a:t>
            </a:r>
          </a:p>
        </p:txBody>
      </p:sp>
    </p:spTree>
    <p:extLst>
      <p:ext uri="{BB962C8B-B14F-4D97-AF65-F5344CB8AC3E}">
        <p14:creationId xmlns:p14="http://schemas.microsoft.com/office/powerpoint/2010/main" val="290871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of</a:t>
            </a:r>
            <a:r>
              <a:rPr lang="en-US" baseline="0" dirty="0" smtClean="0"/>
              <a:t> a Feather: Adjacent Rank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25" y="1600200"/>
            <a:ext cx="3114749" cy="4525963"/>
          </a:xfrm>
        </p:spPr>
      </p:pic>
      <p:sp>
        <p:nvSpPr>
          <p:cNvPr id="5" name="Curved Left Arrow 4"/>
          <p:cNvSpPr/>
          <p:nvPr/>
        </p:nvSpPr>
        <p:spPr>
          <a:xfrm flipH="1" flipV="1">
            <a:off x="2514600" y="2133600"/>
            <a:ext cx="1295400" cy="1447800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7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of a Feather: Same Suit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25" y="1600200"/>
            <a:ext cx="3114749" cy="4525963"/>
          </a:xfrm>
        </p:spPr>
      </p:pic>
      <p:sp>
        <p:nvSpPr>
          <p:cNvPr id="5" name="Curved Left Arrow 4"/>
          <p:cNvSpPr/>
          <p:nvPr/>
        </p:nvSpPr>
        <p:spPr>
          <a:xfrm flipH="1" flipV="1">
            <a:off x="2514600" y="2133600"/>
            <a:ext cx="1295400" cy="2514600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04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</a:t>
            </a:r>
            <a:r>
              <a:rPr lang="en-US" baseline="0" dirty="0" smtClean="0"/>
              <a:t> of a Feather: Same Rank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25" y="1600200"/>
            <a:ext cx="3114749" cy="4525963"/>
          </a:xfrm>
        </p:spPr>
      </p:pic>
      <p:sp>
        <p:nvSpPr>
          <p:cNvPr id="5" name="Curved Left Arrow 4"/>
          <p:cNvSpPr/>
          <p:nvPr/>
        </p:nvSpPr>
        <p:spPr>
          <a:xfrm rot="16200000" flipH="1" flipV="1">
            <a:off x="4191000" y="2819400"/>
            <a:ext cx="762000" cy="1066800"/>
          </a:xfrm>
          <a:prstGeom prst="curvedLeftArrow">
            <a:avLst>
              <a:gd name="adj1" fmla="val 25000"/>
              <a:gd name="adj2" fmla="val 46786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Birds of a Feather: Single Stack Goal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25" y="1600200"/>
            <a:ext cx="3114749" cy="4525963"/>
          </a:xfrm>
        </p:spPr>
      </p:pic>
      <p:sp>
        <p:nvSpPr>
          <p:cNvPr id="5" name="Explosion 1 4"/>
          <p:cNvSpPr/>
          <p:nvPr/>
        </p:nvSpPr>
        <p:spPr>
          <a:xfrm>
            <a:off x="3200400" y="1295400"/>
            <a:ext cx="2133600" cy="2362200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2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of a Feather Java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Import Eclipse Java project…</a:t>
            </a:r>
          </a:p>
          <a:p>
            <a:pPr lvl="1"/>
            <a:r>
              <a:rPr lang="en-US" dirty="0" smtClean="0"/>
              <a:t>File </a:t>
            </a:r>
            <a:r>
              <a:rPr lang="en-US" dirty="0" smtClean="0">
                <a:sym typeface="Wingdings" panose="05000000000000000000" pitchFamily="2" charset="2"/>
              </a:rPr>
              <a:t> Import…  General  Existing Project into Workspace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Select “Select Archive File” radio button and click “Browse” button.</a:t>
            </a:r>
          </a:p>
          <a:p>
            <a:pPr lvl="1"/>
            <a:r>
              <a:rPr lang="en-US" sz="2600" dirty="0" smtClean="0">
                <a:sym typeface="Wingdings" panose="05000000000000000000" pitchFamily="2" charset="2"/>
              </a:rPr>
              <a:t>Select /Courses/Colloquia/tneller171109/BirdsOfAFeather.zip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Click “Finish”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Open BirdsOfAFeather.java (GUI) in project </a:t>
            </a:r>
            <a:r>
              <a:rPr lang="en-US" dirty="0" err="1" smtClean="0">
                <a:sym typeface="Wingdings" panose="05000000000000000000" pitchFamily="2" charset="2"/>
              </a:rPr>
              <a:t>BirdsOfAFeather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5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Backstories:</a:t>
            </a:r>
            <a:endParaRPr lang="en-US" baseline="0" dirty="0" smtClean="0"/>
          </a:p>
          <a:p>
            <a:pPr lvl="1"/>
            <a:r>
              <a:rPr lang="en-US" dirty="0" smtClean="0"/>
              <a:t>Rook Jumping Mazes</a:t>
            </a:r>
          </a:p>
          <a:p>
            <a:pPr lvl="1"/>
            <a:r>
              <a:rPr lang="en-US" dirty="0" smtClean="0"/>
              <a:t>Parameterized Poker Squares</a:t>
            </a:r>
          </a:p>
          <a:p>
            <a:pPr lvl="1"/>
            <a:r>
              <a:rPr lang="en-US" dirty="0" smtClean="0"/>
              <a:t>FreeCell</a:t>
            </a:r>
          </a:p>
          <a:p>
            <a:pPr lvl="0"/>
            <a:r>
              <a:rPr lang="en-US" dirty="0" smtClean="0"/>
              <a:t>Birds of a Feather</a:t>
            </a:r>
          </a:p>
          <a:p>
            <a:pPr lvl="1"/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4x4 Single Stack Play</a:t>
            </a:r>
          </a:p>
          <a:p>
            <a:pPr lvl="1"/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3116817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of a Feather Example Deal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25" y="1600200"/>
            <a:ext cx="311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4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of a Feather Example Solution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25" y="1600200"/>
            <a:ext cx="311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3124200"/>
            <a:ext cx="2819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TS-9H AH-TH AH-3H AH-QH 6H-7D JS-JC KS-3S KS-KC 5S-KS 6H-5C 5S-TS AH-8H 6H-AH 5S-6H 5S-JS</a:t>
            </a:r>
          </a:p>
        </p:txBody>
      </p:sp>
    </p:spTree>
    <p:extLst>
      <p:ext uri="{BB962C8B-B14F-4D97-AF65-F5344CB8AC3E}">
        <p14:creationId xmlns:p14="http://schemas.microsoft.com/office/powerpoint/2010/main" val="3218942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</a:t>
            </a:r>
            <a:r>
              <a:rPr lang="en-US" baseline="0" dirty="0" smtClean="0"/>
              <a:t> 1: Are all 4x4 deals solvable?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Open Experiment1.java and run.</a:t>
            </a:r>
          </a:p>
          <a:p>
            <a:pPr lvl="1"/>
            <a:r>
              <a:rPr lang="en-US" dirty="0" smtClean="0"/>
              <a:t>Program attempts to solve deal 0, 1, 2, …</a:t>
            </a:r>
          </a:p>
          <a:p>
            <a:pPr lvl="1"/>
            <a:r>
              <a:rPr lang="en-US" dirty="0" smtClean="0"/>
              <a:t>Are all solvable?  If not, what is the first that isn’t solvable?</a:t>
            </a:r>
          </a:p>
          <a:p>
            <a:r>
              <a:rPr lang="en-US" dirty="0" smtClean="0"/>
              <a:t>Press the red square </a:t>
            </a:r>
            <a:r>
              <a:rPr lang="en-US" dirty="0" smtClean="0"/>
              <a:t>by the Eclipse console window to </a:t>
            </a:r>
            <a:r>
              <a:rPr lang="en-US" dirty="0" smtClean="0"/>
              <a:t>terminate the experiment.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BirdsOfAFeather</a:t>
            </a:r>
            <a:r>
              <a:rPr lang="en-US" dirty="0" smtClean="0"/>
              <a:t> and type ‘s’ to create seed 10 puzzle.</a:t>
            </a:r>
          </a:p>
          <a:p>
            <a:r>
              <a:rPr lang="en-US" dirty="0" smtClean="0"/>
              <a:t>What makes this unsolvable?</a:t>
            </a:r>
          </a:p>
          <a:p>
            <a:r>
              <a:rPr lang="en-US" dirty="0" smtClean="0"/>
              <a:t>Type ‘t’ to toggle connections between </a:t>
            </a:r>
            <a:r>
              <a:rPr lang="en-US" dirty="0" err="1" smtClean="0"/>
              <a:t>flockable</a:t>
            </a:r>
            <a:r>
              <a:rPr lang="en-US" dirty="0" smtClean="0"/>
              <a:t> </a:t>
            </a:r>
            <a:r>
              <a:rPr lang="en-US" dirty="0" smtClean="0"/>
              <a:t>card pairs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Let’s call a single </a:t>
            </a:r>
            <a:r>
              <a:rPr lang="en-US" dirty="0" err="1" smtClean="0"/>
              <a:t>unflockable</a:t>
            </a:r>
            <a:r>
              <a:rPr lang="en-US" dirty="0" smtClean="0"/>
              <a:t> card an </a:t>
            </a:r>
            <a:r>
              <a:rPr lang="en-US" i="1" dirty="0" smtClean="0"/>
              <a:t>odd bird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569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</a:t>
            </a:r>
            <a:r>
              <a:rPr lang="en-US" baseline="0" dirty="0" smtClean="0"/>
              <a:t> 2: Do all unsolvable deals have an odd bird?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efficiency, we’ll divide the solving ranges and work in parallel</a:t>
            </a:r>
            <a:r>
              <a:rPr lang="en-US" dirty="0" smtClean="0"/>
              <a:t>.  Wait for your input parameters.</a:t>
            </a:r>
            <a:endParaRPr lang="en-US" dirty="0"/>
          </a:p>
          <a:p>
            <a:r>
              <a:rPr lang="en-US" dirty="0" smtClean="0"/>
              <a:t>Open </a:t>
            </a:r>
            <a:r>
              <a:rPr lang="en-US" dirty="0" smtClean="0"/>
              <a:t>Experiment2.java and </a:t>
            </a:r>
            <a:r>
              <a:rPr lang="en-US" dirty="0" smtClean="0"/>
              <a:t>run.  </a:t>
            </a:r>
            <a:r>
              <a:rPr lang="en-US" dirty="0" smtClean="0"/>
              <a:t>Odd bird deals will be identified and skipped.</a:t>
            </a:r>
          </a:p>
          <a:p>
            <a:r>
              <a:rPr lang="en-US" dirty="0" smtClean="0"/>
              <a:t>Every time you find an unsolvable deal (odd bird or otherwise), add it to your list of unsolvable deal numbers</a:t>
            </a:r>
            <a:r>
              <a:rPr lang="en-US" dirty="0"/>
              <a:t> </a:t>
            </a:r>
            <a:r>
              <a:rPr lang="en-US" dirty="0" smtClean="0"/>
              <a:t>and note if it is an odd bird deal.</a:t>
            </a:r>
          </a:p>
          <a:p>
            <a:r>
              <a:rPr lang="en-US" dirty="0" smtClean="0"/>
              <a:t>After </a:t>
            </a:r>
            <a:r>
              <a:rPr lang="en-US" dirty="0" smtClean="0"/>
              <a:t>covering your range, examine any unsolvable deals using BirdsOfAFeather.java.  If there are no unsolvable deals or they’re easily understood, examine deal </a:t>
            </a:r>
            <a:r>
              <a:rPr lang="en-US" dirty="0" smtClean="0"/>
              <a:t>1163 or 1264.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2215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/>
              <a:t>m</a:t>
            </a:r>
            <a:r>
              <a:rPr lang="en-US" sz="3000" dirty="0" smtClean="0"/>
              <a:t>-by-n single-stack deal solvability/scoring</a:t>
            </a:r>
            <a:r>
              <a:rPr lang="en-US" sz="3000" dirty="0" smtClean="0"/>
              <a:t>:</a:t>
            </a:r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is the probability that a deal will have a single-stack </a:t>
            </a:r>
            <a:r>
              <a:rPr lang="en-US" sz="2400" dirty="0" smtClean="0"/>
              <a:t>solution?</a:t>
            </a:r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is the maximal score distribution of </a:t>
            </a:r>
            <a:r>
              <a:rPr lang="en-US" sz="2400" dirty="0" smtClean="0"/>
              <a:t>deals?</a:t>
            </a:r>
          </a:p>
          <a:p>
            <a:pPr lvl="1"/>
            <a:r>
              <a:rPr lang="en-US" sz="2400" dirty="0" smtClean="0"/>
              <a:t>Which </a:t>
            </a:r>
            <a:r>
              <a:rPr lang="en-US" sz="2400" dirty="0"/>
              <a:t>features of a puzzle can guide a </a:t>
            </a:r>
            <a:r>
              <a:rPr lang="en-US" sz="2400" i="1" dirty="0"/>
              <a:t>computer</a:t>
            </a:r>
            <a:r>
              <a:rPr lang="en-US" sz="2400" dirty="0"/>
              <a:t> </a:t>
            </a:r>
            <a:r>
              <a:rPr lang="en-US" sz="2400" dirty="0" smtClean="0"/>
              <a:t>efficiently to </a:t>
            </a:r>
            <a:r>
              <a:rPr lang="en-US" sz="2400" dirty="0"/>
              <a:t>a successful </a:t>
            </a:r>
            <a:r>
              <a:rPr lang="en-US" sz="2400" dirty="0" smtClean="0"/>
              <a:t>solution?</a:t>
            </a:r>
          </a:p>
          <a:p>
            <a:pPr lvl="1"/>
            <a:r>
              <a:rPr lang="en-US" sz="2400" dirty="0" smtClean="0"/>
              <a:t>Which algorithms work best to solve such puzzles?</a:t>
            </a:r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are characteristics of grids without single-stack </a:t>
            </a:r>
            <a:r>
              <a:rPr lang="en-US" sz="2400" dirty="0" smtClean="0"/>
              <a:t>solutions?</a:t>
            </a:r>
          </a:p>
          <a:p>
            <a:r>
              <a:rPr lang="en-US" sz="3000" kern="1200" dirty="0" smtClean="0">
                <a:solidFill>
                  <a:schemeClr val="tx1"/>
                </a:solidFill>
                <a:effectLst/>
              </a:rPr>
              <a:t>Puzzle</a:t>
            </a:r>
            <a:r>
              <a:rPr lang="en-US" sz="30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000" kern="1200" baseline="0" dirty="0" smtClean="0">
                <a:solidFill>
                  <a:schemeClr val="tx1"/>
                </a:solidFill>
                <a:effectLst/>
              </a:rPr>
              <a:t>solving </a:t>
            </a:r>
            <a:r>
              <a:rPr lang="en-US" sz="3000" kern="1200" baseline="0" dirty="0" smtClean="0">
                <a:solidFill>
                  <a:schemeClr val="tx1"/>
                </a:solidFill>
                <a:effectLst/>
              </a:rPr>
              <a:t>heuristics:</a:t>
            </a:r>
          </a:p>
          <a:p>
            <a:pPr lvl="1"/>
            <a:r>
              <a:rPr lang="en-US" sz="2400" dirty="0"/>
              <a:t>Which features of a puzzle can guide a </a:t>
            </a:r>
            <a:r>
              <a:rPr lang="en-US" sz="2400" i="1" dirty="0"/>
              <a:t>player</a:t>
            </a:r>
            <a:r>
              <a:rPr lang="en-US" sz="2400" dirty="0"/>
              <a:t> to a successful solution?</a:t>
            </a:r>
          </a:p>
          <a:p>
            <a:r>
              <a:rPr lang="en-US" sz="3000" kern="1200" baseline="0" dirty="0" smtClean="0">
                <a:solidFill>
                  <a:schemeClr val="tx1"/>
                </a:solidFill>
                <a:effectLst/>
              </a:rPr>
              <a:t>Puzzle design: </a:t>
            </a:r>
          </a:p>
          <a:p>
            <a:pPr lvl="1"/>
            <a:r>
              <a:rPr lang="en-US" sz="2500" dirty="0"/>
              <a:t>How would you create a metric for a good </a:t>
            </a:r>
            <a:r>
              <a:rPr lang="en-US" sz="2500" dirty="0" err="1"/>
              <a:t>BirdsOfAFeather</a:t>
            </a:r>
            <a:r>
              <a:rPr lang="en-US" sz="2500" dirty="0"/>
              <a:t> puzzle</a:t>
            </a:r>
            <a:r>
              <a:rPr lang="en-US" sz="2500" dirty="0" smtClean="0"/>
              <a:t>?</a:t>
            </a:r>
          </a:p>
          <a:p>
            <a:pPr lvl="1"/>
            <a:r>
              <a:rPr lang="en-US" sz="2500" dirty="0" smtClean="0"/>
              <a:t>Which techniques work best for designing puzzles for such a metric?</a:t>
            </a:r>
          </a:p>
          <a:p>
            <a:pPr lvl="1"/>
            <a:r>
              <a:rPr lang="en-US" sz="2500" dirty="0" smtClean="0"/>
              <a:t>How can one generate a succession of gradually more difficult puzzles to guide and teach a player to solve such puzzles well?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49649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Birds of a Feather offers a new landscape for research exploration.</a:t>
            </a:r>
          </a:p>
          <a:p>
            <a:r>
              <a:rPr lang="en-US" dirty="0" smtClean="0"/>
              <a:t>Together, we can understand more about puzzle solving, puzzle design, etc. </a:t>
            </a:r>
            <a:r>
              <a:rPr lang="en-US" i="1" dirty="0" smtClean="0"/>
              <a:t>and</a:t>
            </a:r>
            <a:r>
              <a:rPr lang="en-US" dirty="0" smtClean="0"/>
              <a:t> gain research, writing, presentation, and publication experience in the process.</a:t>
            </a:r>
          </a:p>
          <a:p>
            <a:r>
              <a:rPr lang="en-US" dirty="0" smtClean="0"/>
              <a:t>Please </a:t>
            </a:r>
            <a:r>
              <a:rPr lang="en-US" dirty="0" smtClean="0"/>
              <a:t>contact Todd Neller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tneller@gettysburg.edu</a:t>
            </a:r>
            <a:r>
              <a:rPr lang="en-US" dirty="0" smtClean="0"/>
              <a:t>) if you’re interested!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8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Rook Jumping Maze</a:t>
            </a:r>
            <a:r>
              <a:rPr lang="en-US" baseline="0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Rook</a:t>
            </a:r>
            <a:r>
              <a:rPr lang="en-US" baseline="0" dirty="0" smtClean="0">
                <a:hlinkClick r:id="rId2"/>
              </a:rPr>
              <a:t> Jumping </a:t>
            </a:r>
            <a:r>
              <a:rPr lang="en-US" baseline="0" dirty="0" smtClean="0">
                <a:hlinkClick r:id="rId2"/>
              </a:rPr>
              <a:t>Mazes</a:t>
            </a:r>
            <a:r>
              <a:rPr lang="en-US" baseline="0" dirty="0" smtClean="0"/>
              <a:t> - </a:t>
            </a:r>
            <a:r>
              <a:rPr lang="en-US" baseline="0" dirty="0" smtClean="0"/>
              <a:t>l</a:t>
            </a:r>
            <a:r>
              <a:rPr lang="en-US" dirty="0" smtClean="0"/>
              <a:t>ogic</a:t>
            </a:r>
            <a:r>
              <a:rPr lang="en-US" baseline="0" dirty="0" smtClean="0"/>
              <a:t> mazes with simple rules based on Chess rook moves</a:t>
            </a:r>
          </a:p>
          <a:p>
            <a:r>
              <a:rPr lang="en-US" baseline="0" dirty="0" smtClean="0"/>
              <a:t>Few maze designers in history had the skill to create these.</a:t>
            </a:r>
          </a:p>
          <a:p>
            <a:r>
              <a:rPr lang="en-US" baseline="0" dirty="0" smtClean="0"/>
              <a:t>We worked together to create a metric to rate the quality of mazes and performed combinatorial optimization to </a:t>
            </a:r>
            <a:r>
              <a:rPr lang="en-US" baseline="0" dirty="0" smtClean="0">
                <a:hlinkClick r:id="rId3"/>
              </a:rPr>
              <a:t>generate high quality mazes</a:t>
            </a:r>
            <a:r>
              <a:rPr lang="en-US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74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775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b="1" dirty="0"/>
              <a:t>Specification</a:t>
            </a:r>
            <a:r>
              <a:rPr lang="en-US" dirty="0"/>
              <a:t>: grid size, start state (square), goal state, jump numbers for each non-goal state.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b="1" i="1" dirty="0"/>
              <a:t>Jump number</a:t>
            </a:r>
            <a:r>
              <a:rPr lang="en-US" i="1" dirty="0"/>
              <a:t>:</a:t>
            </a:r>
            <a:r>
              <a:rPr lang="en-US" dirty="0"/>
              <a:t> Move </a:t>
            </a:r>
            <a:r>
              <a:rPr lang="en-US" i="1" dirty="0"/>
              <a:t>exactly</a:t>
            </a:r>
            <a:r>
              <a:rPr lang="en-US" dirty="0"/>
              <a:t> that many squares up, down,</a:t>
            </a:r>
            <a:br>
              <a:rPr lang="en-US" dirty="0"/>
            </a:br>
            <a:r>
              <a:rPr lang="en-US" dirty="0"/>
              <a:t>left, right.  (</a:t>
            </a:r>
            <a:r>
              <a:rPr lang="en-US" i="1" dirty="0"/>
              <a:t>Not</a:t>
            </a:r>
            <a:r>
              <a:rPr lang="en-US" dirty="0"/>
              <a:t> diagonally.)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b="1" dirty="0"/>
              <a:t>Objectives</a:t>
            </a:r>
            <a:r>
              <a:rPr lang="en-US" dirty="0"/>
              <a:t>: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/>
              <a:t>Find a path from start to goal.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/>
              <a:t>Find the shortest of these paths.</a:t>
            </a:r>
          </a:p>
          <a:p>
            <a:endParaRPr lang="en-US" dirty="0"/>
          </a:p>
        </p:txBody>
      </p:sp>
      <p:pic>
        <p:nvPicPr>
          <p:cNvPr id="4" name="Picture 2" descr="http://cs.gettysburg.edu/~tneller/rjmaze/rjm2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86719"/>
            <a:ext cx="43068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81138"/>
            <a:ext cx="39624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Font typeface="Wingdings 3"/>
              <a:buChar char="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59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Publication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0" y="1600200"/>
            <a:ext cx="75530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5900" y="6211669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 van den Herik, H. Jaap, Iida, Hiroyuki, and Plaat, Aske, eds., </a:t>
            </a:r>
            <a:r>
              <a:rPr lang="en-US" sz="1200" i="1" dirty="0"/>
              <a:t>LNCS 6515: Computers and Games, 7th International Conference, CG 2010, Kanazawa, Japan, September 24-26, 2010, Revised Selected Papers</a:t>
            </a:r>
            <a:r>
              <a:rPr lang="en-US" sz="1200" dirty="0"/>
              <a:t>, Springer, 2011, pp. 188-198.</a:t>
            </a:r>
          </a:p>
        </p:txBody>
      </p:sp>
    </p:spTree>
    <p:extLst>
      <p:ext uri="{BB962C8B-B14F-4D97-AF65-F5344CB8AC3E}">
        <p14:creationId xmlns:p14="http://schemas.microsoft.com/office/powerpoint/2010/main" val="209970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Parameterized Poker</a:t>
            </a:r>
            <a:r>
              <a:rPr lang="en-US" baseline="0" dirty="0" smtClean="0">
                <a:hlinkClick r:id="rId2"/>
              </a:rPr>
              <a:t>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aseline="0" dirty="0" smtClean="0"/>
              <a:t>Materials: </a:t>
            </a:r>
          </a:p>
          <a:p>
            <a:pPr lvl="1"/>
            <a:r>
              <a:rPr lang="en-US" baseline="0" dirty="0" smtClean="0"/>
              <a:t>shuffled standard (French) 52-card deck,</a:t>
            </a:r>
          </a:p>
          <a:p>
            <a:pPr lvl="1"/>
            <a:r>
              <a:rPr lang="en-US" baseline="0" dirty="0" smtClean="0"/>
              <a:t>paper with 5-by-5 grid, and</a:t>
            </a:r>
          </a:p>
          <a:p>
            <a:pPr lvl="1"/>
            <a:r>
              <a:rPr lang="en-US" baseline="0" dirty="0" smtClean="0"/>
              <a:t>pencil</a:t>
            </a:r>
          </a:p>
          <a:p>
            <a:r>
              <a:rPr lang="en-US" dirty="0" smtClean="0"/>
              <a:t>E</a:t>
            </a:r>
            <a:r>
              <a:rPr lang="en-US" baseline="0" dirty="0" smtClean="0"/>
              <a:t>ach turn, a player draws</a:t>
            </a:r>
            <a:r>
              <a:rPr lang="en-US" dirty="0" smtClean="0"/>
              <a:t> a card and writes the card rank and suit in an empty grid position.</a:t>
            </a:r>
          </a:p>
          <a:p>
            <a:r>
              <a:rPr lang="en-US" dirty="0" smtClean="0"/>
              <a:t>After 25 turns, the grid is full and the player scores each grid row and column as a 5-card poker hand according to a point </a:t>
            </a:r>
            <a:r>
              <a:rPr lang="en-US" dirty="0"/>
              <a:t>s</a:t>
            </a:r>
            <a:r>
              <a:rPr lang="en-US" dirty="0" smtClean="0"/>
              <a:t>ystem.</a:t>
            </a:r>
          </a:p>
        </p:txBody>
      </p:sp>
    </p:spTree>
    <p:extLst>
      <p:ext uri="{BB962C8B-B14F-4D97-AF65-F5344CB8AC3E}">
        <p14:creationId xmlns:p14="http://schemas.microsoft.com/office/powerpoint/2010/main" val="226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Point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765273"/>
              </p:ext>
            </p:extLst>
          </p:nvPr>
        </p:nvGraphicFramePr>
        <p:xfrm>
          <a:off x="914400" y="1447799"/>
          <a:ext cx="7239000" cy="3855726"/>
        </p:xfrm>
        <a:graphic>
          <a:graphicData uri="http://schemas.openxmlformats.org/drawingml/2006/table">
            <a:tbl>
              <a:tblPr/>
              <a:tblGrid>
                <a:gridCol w="1809750"/>
                <a:gridCol w="1238250"/>
                <a:gridCol w="1981200"/>
                <a:gridCol w="2209800"/>
              </a:tblGrid>
              <a:tr h="348404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Poker Hand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Points</a:t>
                      </a:r>
                      <a:endParaRPr lang="en-US" b="1" u="sng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Description</a:t>
                      </a:r>
                      <a:endParaRPr lang="en-US" b="1" u="sng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Example</a:t>
                      </a:r>
                      <a:endParaRPr lang="en-US" b="1" u="sng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7397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effectLst/>
                        </a:rPr>
                        <a:t>Royal Flush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10-J-Q-K-A sequence all of the same suit</a:t>
                      </a:r>
                      <a:endParaRPr lang="en-US" sz="105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J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Q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endParaRPr lang="en-US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effectLst/>
                        </a:rPr>
                        <a:t>Straight 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  <a:effectLst/>
                        </a:rPr>
                        <a:t>Flush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Five cards in sequence all of the same suit</a:t>
                      </a:r>
                      <a:endParaRPr lang="en-US" sz="105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3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4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5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endParaRPr lang="en-US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404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effectLst/>
                        </a:rPr>
                        <a:t>Four of a 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  <a:effectLst/>
                        </a:rPr>
                        <a:t>Kind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Four cards of the same rank</a:t>
                      </a:r>
                      <a:endParaRPr lang="en-US" sz="105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9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9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9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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6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endParaRPr lang="en-US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404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effectLst/>
                        </a:rPr>
                        <a:t>Full House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Three cards of one rank with two cards of another rank</a:t>
                      </a:r>
                      <a:endParaRPr lang="en-US" sz="105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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7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7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8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8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</a:t>
                      </a:r>
                      <a:endParaRPr lang="en-US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404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effectLst/>
                        </a:rPr>
                        <a:t>Flush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Five cards all of the same suit</a:t>
                      </a:r>
                      <a:endParaRPr lang="en-US" sz="105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3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5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8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endParaRPr lang="en-US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404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effectLst/>
                        </a:rPr>
                        <a:t>Straight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Five cards in sequence; Aces may be high or low but not both</a:t>
                      </a:r>
                      <a:endParaRPr lang="en-US" sz="105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9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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10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J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Q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endParaRPr lang="en-US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404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effectLst/>
                        </a:rPr>
                        <a:t>Three 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  <a:effectLst/>
                        </a:rPr>
                        <a:t>of a 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  <a:effectLst/>
                        </a:rPr>
                        <a:t>Kind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Three cards of the same rank</a:t>
                      </a:r>
                      <a:endParaRPr lang="en-US" sz="105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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5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7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</a:t>
                      </a:r>
                      <a:endParaRPr lang="en-US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404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effectLst/>
                        </a:rPr>
                        <a:t>Two 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  <a:effectLst/>
                        </a:rPr>
                        <a:t>Pair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cards of one rank with two cards of another rank</a:t>
                      </a:r>
                      <a:endParaRPr lang="en-US" sz="105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3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4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4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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endParaRPr lang="en-US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404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effectLst/>
                        </a:rPr>
                        <a:t>One Pair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cards of one rank</a:t>
                      </a:r>
                      <a:endParaRPr lang="en-US" sz="1050" dirty="0" smtClean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5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9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Q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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endParaRPr lang="en-US" sz="1600" dirty="0" smtClean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404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High Card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None</a:t>
                      </a:r>
                      <a:r>
                        <a:rPr lang="en-US" sz="1050" baseline="0" dirty="0" smtClean="0"/>
                        <a:t> of the above</a:t>
                      </a:r>
                      <a:endParaRPr lang="en-US" sz="1050" dirty="0" smtClean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en-US" sz="1600" dirty="0" smtClean="0"/>
                        <a:t>, 3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</a:t>
                      </a:r>
                      <a:r>
                        <a:rPr lang="en-US" sz="1600" dirty="0" smtClean="0"/>
                        <a:t>, 5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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8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</a:t>
                      </a:r>
                      <a:r>
                        <a:rPr lang="en-US" sz="1600" baseline="0" dirty="0" smtClean="0"/>
                        <a:t>, Q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endParaRPr lang="en-US" sz="1600" dirty="0" smtClean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Examples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" y="1752601"/>
            <a:ext cx="4495800" cy="45083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495800" cy="4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Results</a:t>
            </a:r>
            <a:endParaRPr lang="en-US" dirty="0"/>
          </a:p>
        </p:txBody>
      </p:sp>
      <p:pic>
        <p:nvPicPr>
          <p:cNvPr id="4098" name="Picture 2" descr="D:\Documents\projects\poker-squares\parameterized\results\cg2016\PPS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6" y="1828800"/>
            <a:ext cx="879442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7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1228</Words>
  <Application>Microsoft Office PowerPoint</Application>
  <PresentationFormat>On-screen Show (4:3)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Birds of a Feather Research Challenge</vt:lpstr>
      <vt:lpstr>Outline</vt:lpstr>
      <vt:lpstr>Rook Jumping Maze Design</vt:lpstr>
      <vt:lpstr>Example Maze</vt:lpstr>
      <vt:lpstr>Publication</vt:lpstr>
      <vt:lpstr>Parameterized Poker Squares</vt:lpstr>
      <vt:lpstr>American Point System</vt:lpstr>
      <vt:lpstr>Scoring Examples</vt:lpstr>
      <vt:lpstr>Competition Results</vt:lpstr>
      <vt:lpstr>Publications</vt:lpstr>
      <vt:lpstr>FreeCell Solitaire Card Game</vt:lpstr>
      <vt:lpstr>FreeCell Characteristics</vt:lpstr>
      <vt:lpstr>Birds of a Feather Characteristics</vt:lpstr>
      <vt:lpstr>Birds of a Feather</vt:lpstr>
      <vt:lpstr>Birds of a Feather: Adjacent Rank</vt:lpstr>
      <vt:lpstr>Birds of a Feather: Same Suit</vt:lpstr>
      <vt:lpstr>Birds of a Feather: Same Rank</vt:lpstr>
      <vt:lpstr>Birds of a Feather: Single Stack Goal</vt:lpstr>
      <vt:lpstr>Birds of a Feather Java Project</vt:lpstr>
      <vt:lpstr>Birds of a Feather Example Deal</vt:lpstr>
      <vt:lpstr>Birds of a Feather Example Solution</vt:lpstr>
      <vt:lpstr>Experiment 1: Are all 4x4 deals solvable?</vt:lpstr>
      <vt:lpstr>Experiment 2: Do all unsolvable deals have an odd bird?</vt:lpstr>
      <vt:lpstr>Example Research Questions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Birds of a Feather Research Challenge</dc:title>
  <dc:creator>Todd Neller</dc:creator>
  <cp:lastModifiedBy>Todd Neller</cp:lastModifiedBy>
  <cp:revision>19</cp:revision>
  <dcterms:created xsi:type="dcterms:W3CDTF">2017-11-07T02:53:13Z</dcterms:created>
  <dcterms:modified xsi:type="dcterms:W3CDTF">2017-11-08T22:32:35Z</dcterms:modified>
</cp:coreProperties>
</file>