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18"/>
  </p:handoutMasterIdLst>
  <p:sldIdLst>
    <p:sldId id="258" r:id="rId2"/>
    <p:sldId id="256" r:id="rId3"/>
    <p:sldId id="259" r:id="rId4"/>
    <p:sldId id="260" r:id="rId5"/>
    <p:sldId id="257" r:id="rId6"/>
    <p:sldId id="261" r:id="rId7"/>
    <p:sldId id="263" r:id="rId8"/>
    <p:sldId id="262" r:id="rId9"/>
    <p:sldId id="266" r:id="rId10"/>
    <p:sldId id="267" r:id="rId11"/>
    <p:sldId id="268" r:id="rId12"/>
    <p:sldId id="270" r:id="rId13"/>
    <p:sldId id="271" r:id="rId14"/>
    <p:sldId id="272" r:id="rId15"/>
    <p:sldId id="264" r:id="rId16"/>
    <p:sldId id="265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72" autoAdjust="0"/>
    <p:restoredTop sz="94743" autoAdjust="0"/>
  </p:normalViewPr>
  <p:slideViewPr>
    <p:cSldViewPr snapToGrid="0" snapToObjects="1">
      <p:cViewPr varScale="1">
        <p:scale>
          <a:sx n="139" d="100"/>
          <a:sy n="139" d="100"/>
        </p:scale>
        <p:origin x="-104" y="-3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handoutMaster" Target="handoutMasters/handout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FAD339-BF99-3E4A-95AF-D743141CE668}" type="datetimeFigureOut">
              <a:rPr lang="en-US" smtClean="0"/>
              <a:t>3/27/14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F1D80F-4336-D447-8C9E-287D61CA25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3541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D8AAA-E6CF-0F48-8894-F03DEBDB3C65}" type="datetimeFigureOut">
              <a:rPr lang="en-US" smtClean="0"/>
              <a:t>3/27/14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99E88-E8D1-3641-BC00-75AE9A210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505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D8AAA-E6CF-0F48-8894-F03DEBDB3C65}" type="datetimeFigureOut">
              <a:rPr lang="en-US" smtClean="0"/>
              <a:t>3/27/14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99E88-E8D1-3641-BC00-75AE9A210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843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D8AAA-E6CF-0F48-8894-F03DEBDB3C65}" type="datetimeFigureOut">
              <a:rPr lang="en-US" smtClean="0"/>
              <a:t>3/27/14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99E88-E8D1-3641-BC00-75AE9A210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078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D8AAA-E6CF-0F48-8894-F03DEBDB3C65}" type="datetimeFigureOut">
              <a:rPr lang="en-US" smtClean="0"/>
              <a:t>3/27/14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99E88-E8D1-3641-BC00-75AE9A210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439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D8AAA-E6CF-0F48-8894-F03DEBDB3C65}" type="datetimeFigureOut">
              <a:rPr lang="en-US" smtClean="0"/>
              <a:t>3/27/14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99E88-E8D1-3641-BC00-75AE9A210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305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D8AAA-E6CF-0F48-8894-F03DEBDB3C65}" type="datetimeFigureOut">
              <a:rPr lang="en-US" smtClean="0"/>
              <a:t>3/27/14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99E88-E8D1-3641-BC00-75AE9A210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614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D8AAA-E6CF-0F48-8894-F03DEBDB3C65}" type="datetimeFigureOut">
              <a:rPr lang="en-US" smtClean="0"/>
              <a:t>3/27/14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99E88-E8D1-3641-BC00-75AE9A210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94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D8AAA-E6CF-0F48-8894-F03DEBDB3C65}" type="datetimeFigureOut">
              <a:rPr lang="en-US" smtClean="0"/>
              <a:t>3/27/14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99E88-E8D1-3641-BC00-75AE9A210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812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D8AAA-E6CF-0F48-8894-F03DEBDB3C65}" type="datetimeFigureOut">
              <a:rPr lang="en-US" smtClean="0"/>
              <a:t>3/27/14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99E88-E8D1-3641-BC00-75AE9A210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523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D8AAA-E6CF-0F48-8894-F03DEBDB3C65}" type="datetimeFigureOut">
              <a:rPr lang="en-US" smtClean="0"/>
              <a:t>3/27/14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99E88-E8D1-3641-BC00-75AE9A210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430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D8AAA-E6CF-0F48-8894-F03DEBDB3C65}" type="datetimeFigureOut">
              <a:rPr lang="en-US" smtClean="0"/>
              <a:t>3/27/14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99E88-E8D1-3641-BC00-75AE9A210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87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D8AAA-E6CF-0F48-8894-F03DEBDB3C65}" type="datetimeFigureOut">
              <a:rPr lang="en-US" smtClean="0"/>
              <a:t>3/27/14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999E88-E8D1-3641-BC00-75AE9A21013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9"/>
          <p:cNvSpPr>
            <a:spLocks noChangeArrowheads="1"/>
          </p:cNvSpPr>
          <p:nvPr userDrawn="1"/>
        </p:nvSpPr>
        <p:spPr bwMode="auto">
          <a:xfrm>
            <a:off x="0" y="5943600"/>
            <a:ext cx="9144000" cy="914400"/>
          </a:xfrm>
          <a:prstGeom prst="rect">
            <a:avLst/>
          </a:prstGeom>
          <a:solidFill>
            <a:srgbClr val="003A6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6159500"/>
            <a:ext cx="182880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0" y="0"/>
            <a:ext cx="9144000" cy="914400"/>
          </a:xfrm>
          <a:prstGeom prst="rect">
            <a:avLst/>
          </a:prstGeom>
          <a:solidFill>
            <a:srgbClr val="003A6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029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66824"/>
            <a:ext cx="8229600" cy="1143000"/>
          </a:xfrm>
        </p:spPr>
        <p:txBody>
          <a:bodyPr/>
          <a:lstStyle/>
          <a:p>
            <a:r>
              <a:rPr lang="en-US" dirty="0" smtClean="0"/>
              <a:t>Game Engine Programming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9162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683"/>
            <a:ext cx="8229600" cy="931365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FFFFFF"/>
                </a:solidFill>
              </a:rPr>
              <a:t>Bullet Demonstration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966" y="1061153"/>
            <a:ext cx="8229600" cy="4525963"/>
          </a:xfrm>
        </p:spPr>
        <p:txBody>
          <a:bodyPr/>
          <a:lstStyle/>
          <a:p>
            <a:r>
              <a:rPr lang="en-US" dirty="0" smtClean="0"/>
              <a:t>Open a terminal window.</a:t>
            </a:r>
          </a:p>
          <a:p>
            <a:r>
              <a:rPr lang="en-US" dirty="0" smtClean="0"/>
              <a:t>Run the command: </a:t>
            </a:r>
            <a:r>
              <a:rPr lang="en-US" dirty="0" err="1" smtClean="0">
                <a:latin typeface="Courier New"/>
                <a:cs typeface="Courier New"/>
              </a:rPr>
              <a:t>BulletDemo</a:t>
            </a:r>
            <a:endParaRPr lang="en-US" dirty="0" smtClean="0">
              <a:latin typeface="Courier New"/>
              <a:cs typeface="Courier New"/>
            </a:endParaRPr>
          </a:p>
          <a:p>
            <a:r>
              <a:rPr lang="en-US" dirty="0" smtClean="0"/>
              <a:t>Commands vary: </a:t>
            </a:r>
            <a:r>
              <a:rPr lang="en-US" dirty="0" smtClean="0">
                <a:latin typeface="Courier New"/>
                <a:cs typeface="Courier New"/>
              </a:rPr>
              <a:t>h</a:t>
            </a:r>
            <a:r>
              <a:rPr lang="en-US" dirty="0" smtClean="0"/>
              <a:t> sometimes brings help.</a:t>
            </a:r>
          </a:p>
          <a:p>
            <a:r>
              <a:rPr lang="en-US" dirty="0" smtClean="0"/>
              <a:t>Try different demos.</a:t>
            </a:r>
          </a:p>
          <a:p>
            <a:r>
              <a:rPr lang="en-US" dirty="0" smtClean="0"/>
              <a:t>Right-click often fires blocks at the scene.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9208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683"/>
            <a:ext cx="8229600" cy="922228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FFFFFF"/>
                </a:solidFill>
              </a:rPr>
              <a:t>OGRE/Bullet Example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6835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Open eclipse in a new workspace.</a:t>
            </a:r>
          </a:p>
          <a:p>
            <a:r>
              <a:rPr lang="en-US" dirty="0" smtClean="0"/>
              <a:t>Menu: File-&gt;Import</a:t>
            </a:r>
          </a:p>
          <a:p>
            <a:r>
              <a:rPr lang="en-US" dirty="0" smtClean="0"/>
              <a:t>General-&gt;Existing Project into Workspace</a:t>
            </a:r>
          </a:p>
          <a:p>
            <a:r>
              <a:rPr lang="en-US" dirty="0" smtClean="0"/>
              <a:t>Click “Next”</a:t>
            </a:r>
          </a:p>
          <a:p>
            <a:r>
              <a:rPr lang="en-US" dirty="0" smtClean="0"/>
              <a:t>Click “Select Archive File” and browse to find: /Courses/cs391</a:t>
            </a:r>
            <a:r>
              <a:rPr lang="en-US" dirty="0" smtClean="0"/>
              <a:t>/PizzaShooter2.zip</a:t>
            </a:r>
            <a:endParaRPr lang="en-US" dirty="0" smtClean="0"/>
          </a:p>
          <a:p>
            <a:r>
              <a:rPr lang="en-US" dirty="0" smtClean="0"/>
              <a:t>Click “Finish”</a:t>
            </a:r>
          </a:p>
          <a:p>
            <a:r>
              <a:rPr lang="en-US" dirty="0" smtClean="0"/>
              <a:t>Switch to C++ Perspective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180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2775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chemeClr val="bg1"/>
                </a:solidFill>
              </a:rPr>
              <a:t>OGRE Bullet Example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828" y="1061153"/>
            <a:ext cx="8229600" cy="4525963"/>
          </a:xfrm>
        </p:spPr>
        <p:txBody>
          <a:bodyPr/>
          <a:lstStyle/>
          <a:p>
            <a:r>
              <a:rPr lang="en-US" dirty="0" smtClean="0"/>
              <a:t>C++ Classes: Header and implementation files</a:t>
            </a:r>
          </a:p>
          <a:p>
            <a:r>
              <a:rPr lang="en-US" dirty="0" err="1" smtClean="0"/>
              <a:t>PizzaShooterApp</a:t>
            </a:r>
            <a:endParaRPr lang="en-US" dirty="0" smtClean="0"/>
          </a:p>
          <a:p>
            <a:pPr lvl="1"/>
            <a:r>
              <a:rPr lang="en-US" dirty="0" err="1" smtClean="0"/>
              <a:t>FrameRendering</a:t>
            </a:r>
            <a:r>
              <a:rPr lang="en-US" dirty="0" smtClean="0"/>
              <a:t> Events</a:t>
            </a:r>
          </a:p>
          <a:p>
            <a:pPr lvl="1"/>
            <a:r>
              <a:rPr lang="en-US" dirty="0" err="1" smtClean="0"/>
              <a:t>manageCollisions</a:t>
            </a:r>
            <a:endParaRPr lang="en-US" dirty="0" smtClean="0"/>
          </a:p>
          <a:p>
            <a:r>
              <a:rPr lang="en-US" dirty="0" err="1"/>
              <a:t>PizzaGOB</a:t>
            </a:r>
            <a:endParaRPr lang="en-US" dirty="0"/>
          </a:p>
          <a:p>
            <a:pPr lvl="1"/>
            <a:r>
              <a:rPr lang="en-US" dirty="0" err="1"/>
              <a:t>firePizza</a:t>
            </a:r>
            <a:endParaRPr lang="en-US" dirty="0"/>
          </a:p>
          <a:p>
            <a:r>
              <a:rPr lang="en-US" dirty="0" err="1" smtClean="0"/>
              <a:t>OgreGOB</a:t>
            </a:r>
            <a:endParaRPr lang="en-US" dirty="0" smtClean="0"/>
          </a:p>
          <a:p>
            <a:pPr lvl="1"/>
            <a:r>
              <a:rPr lang="en-US" dirty="0" smtClean="0"/>
              <a:t>Animation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807755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956"/>
            <a:ext cx="8229600" cy="885683"/>
          </a:xfrm>
        </p:spPr>
        <p:txBody>
          <a:bodyPr/>
          <a:lstStyle/>
          <a:p>
            <a:pPr algn="l"/>
            <a:r>
              <a:rPr lang="en-US" dirty="0" err="1" smtClean="0">
                <a:solidFill>
                  <a:srgbClr val="FFFFFF"/>
                </a:solidFill>
              </a:rPr>
              <a:t>PizzaShooter</a:t>
            </a:r>
            <a:r>
              <a:rPr lang="en-US" dirty="0" smtClean="0">
                <a:solidFill>
                  <a:srgbClr val="FFFFFF"/>
                </a:solidFill>
              </a:rPr>
              <a:t> classes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35335" y="3966277"/>
            <a:ext cx="1733879" cy="6429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BaseApplication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57670" y="5030618"/>
            <a:ext cx="1889210" cy="6429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PizzaShooterApp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084698" y="2639803"/>
            <a:ext cx="1733879" cy="6429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DirectionPointer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105879" y="1129381"/>
            <a:ext cx="1733879" cy="6429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GameObject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160679" y="2639803"/>
            <a:ext cx="2029199" cy="6429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PhysicsGameObject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861245" y="4598406"/>
            <a:ext cx="1733879" cy="6429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PizzaGOB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45442" y="1330498"/>
            <a:ext cx="1733879" cy="6429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PizzaShooter</a:t>
            </a:r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(main)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861245" y="2830572"/>
            <a:ext cx="1733879" cy="6429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PlaneGOB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861245" y="1866131"/>
            <a:ext cx="1733879" cy="6429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TargetCubeGOB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861245" y="3742504"/>
            <a:ext cx="1733879" cy="6429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OgreGOB</a:t>
            </a:r>
            <a:endParaRPr lang="en-US" dirty="0" smtClean="0">
              <a:solidFill>
                <a:schemeClr val="tx1"/>
              </a:solidFill>
            </a:endParaRPr>
          </a:p>
        </p:txBody>
      </p:sp>
      <p:cxnSp>
        <p:nvCxnSpPr>
          <p:cNvPr id="19" name="Straight Arrow Connector 18"/>
          <p:cNvCxnSpPr>
            <a:stCxn id="7" idx="2"/>
            <a:endCxn id="6" idx="0"/>
          </p:cNvCxnSpPr>
          <p:nvPr/>
        </p:nvCxnSpPr>
        <p:spPr>
          <a:xfrm flipH="1">
            <a:off x="2951638" y="1772342"/>
            <a:ext cx="1021181" cy="86746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7" idx="2"/>
            <a:endCxn id="8" idx="0"/>
          </p:cNvCxnSpPr>
          <p:nvPr/>
        </p:nvCxnSpPr>
        <p:spPr>
          <a:xfrm>
            <a:off x="3972819" y="1772342"/>
            <a:ext cx="1202460" cy="86746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8" idx="3"/>
            <a:endCxn id="12" idx="1"/>
          </p:cNvCxnSpPr>
          <p:nvPr/>
        </p:nvCxnSpPr>
        <p:spPr>
          <a:xfrm flipV="1">
            <a:off x="6189878" y="2187612"/>
            <a:ext cx="671367" cy="7736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8" idx="3"/>
            <a:endCxn id="11" idx="1"/>
          </p:cNvCxnSpPr>
          <p:nvPr/>
        </p:nvCxnSpPr>
        <p:spPr>
          <a:xfrm>
            <a:off x="6189878" y="2961284"/>
            <a:ext cx="671367" cy="19076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8" idx="3"/>
            <a:endCxn id="13" idx="1"/>
          </p:cNvCxnSpPr>
          <p:nvPr/>
        </p:nvCxnSpPr>
        <p:spPr>
          <a:xfrm>
            <a:off x="6189878" y="2961284"/>
            <a:ext cx="671367" cy="110270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8" idx="3"/>
            <a:endCxn id="9" idx="1"/>
          </p:cNvCxnSpPr>
          <p:nvPr/>
        </p:nvCxnSpPr>
        <p:spPr>
          <a:xfrm>
            <a:off x="6189878" y="2961284"/>
            <a:ext cx="671367" cy="195860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4" idx="2"/>
            <a:endCxn id="5" idx="0"/>
          </p:cNvCxnSpPr>
          <p:nvPr/>
        </p:nvCxnSpPr>
        <p:spPr>
          <a:xfrm>
            <a:off x="1602275" y="4609238"/>
            <a:ext cx="0" cy="42138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25844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3639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FFFFFF"/>
                </a:solidFill>
              </a:rPr>
              <a:t>Hazards of C++/</a:t>
            </a:r>
            <a:r>
              <a:rPr lang="en-US" dirty="0" err="1" smtClean="0">
                <a:solidFill>
                  <a:srgbClr val="FFFFFF"/>
                </a:solidFill>
              </a:rPr>
              <a:t>OpenSource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97699"/>
            <a:ext cx="4129648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C++</a:t>
            </a:r>
          </a:p>
          <a:p>
            <a:r>
              <a:rPr lang="en-US" sz="2800" dirty="0" smtClean="0"/>
              <a:t>Memory management</a:t>
            </a:r>
          </a:p>
          <a:p>
            <a:r>
              <a:rPr lang="en-US" sz="2800" dirty="0" smtClean="0"/>
              <a:t>Error Messages</a:t>
            </a:r>
          </a:p>
          <a:p>
            <a:r>
              <a:rPr lang="en-US" sz="2800" dirty="0" smtClean="0"/>
              <a:t>Syntax</a:t>
            </a:r>
          </a:p>
          <a:p>
            <a:r>
              <a:rPr lang="en-US" sz="2800" dirty="0" smtClean="0"/>
              <a:t>Linking libraries</a:t>
            </a:r>
          </a:p>
          <a:p>
            <a:r>
              <a:rPr lang="en-US" sz="2800" dirty="0" smtClean="0"/>
              <a:t>Cross platform issues</a:t>
            </a:r>
          </a:p>
          <a:p>
            <a:pPr marL="457200" lvl="1" indent="0">
              <a:buNone/>
            </a:pPr>
            <a:endParaRPr lang="en-US" sz="2400" dirty="0" smtClean="0"/>
          </a:p>
          <a:p>
            <a:pPr lvl="1"/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867168" y="1097699"/>
            <a:ext cx="412964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 smtClean="0"/>
              <a:t>OpenSource</a:t>
            </a:r>
            <a:endParaRPr lang="en-US" dirty="0" smtClean="0"/>
          </a:p>
          <a:p>
            <a:r>
              <a:rPr lang="en-US" sz="2800" dirty="0" smtClean="0"/>
              <a:t>Buggy</a:t>
            </a:r>
          </a:p>
          <a:p>
            <a:r>
              <a:rPr lang="en-US" sz="2800" dirty="0" smtClean="0"/>
              <a:t>Complex</a:t>
            </a:r>
          </a:p>
          <a:p>
            <a:r>
              <a:rPr lang="en-US" sz="2800" dirty="0" smtClean="0"/>
              <a:t>Version maintenance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0564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683"/>
            <a:ext cx="8229600" cy="922228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chemeClr val="bg1"/>
                </a:solidFill>
              </a:rPr>
              <a:t>CS 391: Spring 2015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1" y="1134244"/>
            <a:ext cx="3764505" cy="4525963"/>
          </a:xfrm>
        </p:spPr>
        <p:txBody>
          <a:bodyPr/>
          <a:lstStyle/>
          <a:p>
            <a:r>
              <a:rPr lang="en-US" dirty="0" smtClean="0"/>
              <a:t>C++ Programming.</a:t>
            </a:r>
          </a:p>
          <a:p>
            <a:r>
              <a:rPr lang="en-US" dirty="0" smtClean="0"/>
              <a:t>Managing small software projects.</a:t>
            </a:r>
          </a:p>
          <a:p>
            <a:r>
              <a:rPr lang="en-US" dirty="0" smtClean="0"/>
              <a:t>Writing and testing games!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3815" y="1324777"/>
            <a:ext cx="5210185" cy="3935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35348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2775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FFFFFF"/>
                </a:solidFill>
              </a:rPr>
              <a:t>CS Elective Courses 2014-2015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852" y="1015472"/>
            <a:ext cx="3782438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Fall 2014</a:t>
            </a:r>
          </a:p>
          <a:p>
            <a:r>
              <a:rPr lang="en-US" dirty="0" smtClean="0"/>
              <a:t>CS 360 Database</a:t>
            </a:r>
          </a:p>
          <a:p>
            <a:r>
              <a:rPr lang="en-US" dirty="0" smtClean="0"/>
              <a:t>CS 373 Graphics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883289" y="1015472"/>
            <a:ext cx="5168694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dirty="0" smtClean="0"/>
              <a:t>Spring 2015</a:t>
            </a:r>
          </a:p>
          <a:p>
            <a:r>
              <a:rPr lang="en-US" dirty="0" smtClean="0"/>
              <a:t>CS 322 Networks</a:t>
            </a:r>
          </a:p>
          <a:p>
            <a:r>
              <a:rPr lang="en-US" dirty="0" smtClean="0"/>
              <a:t>CS 371 Artificial Intelligence</a:t>
            </a:r>
          </a:p>
          <a:p>
            <a:r>
              <a:rPr lang="en-US" dirty="0" smtClean="0"/>
              <a:t>CS 391 Selected Topics</a:t>
            </a:r>
          </a:p>
          <a:p>
            <a:r>
              <a:rPr lang="en-US" dirty="0" smtClean="0"/>
              <a:t>PHY 240 Electronics</a:t>
            </a:r>
          </a:p>
        </p:txBody>
      </p:sp>
    </p:spTree>
    <p:extLst>
      <p:ext uri="{BB962C8B-B14F-4D97-AF65-F5344CB8AC3E}">
        <p14:creationId xmlns:p14="http://schemas.microsoft.com/office/powerpoint/2010/main" val="2084393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767995" y="1852979"/>
            <a:ext cx="4536636" cy="317586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chemeClr val="tx1"/>
                </a:solidFill>
              </a:rPr>
              <a:t>Game</a:t>
            </a:r>
          </a:p>
          <a:p>
            <a:pPr algn="ctr"/>
            <a:r>
              <a:rPr lang="en-US" sz="4400" dirty="0" smtClean="0">
                <a:solidFill>
                  <a:schemeClr val="tx1"/>
                </a:solidFill>
              </a:rPr>
              <a:t>Engine</a:t>
            </a:r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61071" y="1860408"/>
            <a:ext cx="1994244" cy="902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Rendering Engine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(OGRE)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353332" y="1228918"/>
            <a:ext cx="1994244" cy="902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Physics Engine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(Bullet)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47687" y="4486162"/>
            <a:ext cx="2206662" cy="902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Input/Output</a:t>
            </a:r>
            <a:r>
              <a:rPr lang="en-US" dirty="0" smtClean="0">
                <a:solidFill>
                  <a:schemeClr val="tx1"/>
                </a:solidFill>
              </a:rPr>
              <a:t> System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(OIS)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877530" y="3465447"/>
            <a:ext cx="2629154" cy="11843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Graphical User Interface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(CEGUI)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262454" y="4751814"/>
            <a:ext cx="1994244" cy="902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Audio Output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(</a:t>
            </a:r>
            <a:r>
              <a:rPr lang="en-US" dirty="0" err="1" smtClean="0">
                <a:solidFill>
                  <a:schemeClr val="tx1"/>
                </a:solidFill>
              </a:rPr>
              <a:t>OpenAL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0386" y="65586"/>
            <a:ext cx="65097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chemeClr val="bg1"/>
                </a:solidFill>
              </a:rPr>
              <a:t>Game Engine Components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50565" y="3155309"/>
            <a:ext cx="1994244" cy="902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Renderer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(OpenGL)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671921" y="2008298"/>
            <a:ext cx="1994244" cy="902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XML Parser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(</a:t>
            </a:r>
            <a:r>
              <a:rPr lang="en-US" dirty="0" err="1" smtClean="0">
                <a:solidFill>
                  <a:schemeClr val="tx1"/>
                </a:solidFill>
              </a:rPr>
              <a:t>TinyXML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6689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683"/>
            <a:ext cx="8229600" cy="913092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FFFFFF"/>
                </a:solidFill>
              </a:rPr>
              <a:t>Game Components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Folded Corner 3"/>
          <p:cNvSpPr/>
          <p:nvPr/>
        </p:nvSpPr>
        <p:spPr>
          <a:xfrm>
            <a:off x="884923" y="1087978"/>
            <a:ext cx="1136385" cy="1422349"/>
          </a:xfrm>
          <a:prstGeom prst="foldedCorner">
            <a:avLst>
              <a:gd name="adj" fmla="val 19608"/>
            </a:avLst>
          </a:prstGeom>
          <a:solidFill>
            <a:schemeClr val="bg1">
              <a:lumMod val="75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Models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lded Corner 4"/>
          <p:cNvSpPr/>
          <p:nvPr/>
        </p:nvSpPr>
        <p:spPr>
          <a:xfrm>
            <a:off x="2509704" y="1087978"/>
            <a:ext cx="1136385" cy="1422349"/>
          </a:xfrm>
          <a:prstGeom prst="foldedCorner">
            <a:avLst>
              <a:gd name="adj" fmla="val 19608"/>
            </a:avLst>
          </a:prstGeom>
          <a:solidFill>
            <a:schemeClr val="bg1">
              <a:lumMod val="75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Textures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Folded Corner 5"/>
          <p:cNvSpPr/>
          <p:nvPr/>
        </p:nvSpPr>
        <p:spPr>
          <a:xfrm>
            <a:off x="884923" y="2744264"/>
            <a:ext cx="1136385" cy="1422349"/>
          </a:xfrm>
          <a:prstGeom prst="foldedCorner">
            <a:avLst>
              <a:gd name="adj" fmla="val 19608"/>
            </a:avLst>
          </a:prstGeom>
          <a:solidFill>
            <a:schemeClr val="bg1">
              <a:lumMod val="75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Scripts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Folded Corner 6"/>
          <p:cNvSpPr/>
          <p:nvPr/>
        </p:nvSpPr>
        <p:spPr>
          <a:xfrm>
            <a:off x="2509704" y="2733125"/>
            <a:ext cx="1136385" cy="1422349"/>
          </a:xfrm>
          <a:prstGeom prst="foldedCorner">
            <a:avLst>
              <a:gd name="adj" fmla="val 19608"/>
            </a:avLst>
          </a:prstGeom>
          <a:solidFill>
            <a:schemeClr val="bg1">
              <a:lumMod val="75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GUI Layouts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Folded Corner 7"/>
          <p:cNvSpPr/>
          <p:nvPr/>
        </p:nvSpPr>
        <p:spPr>
          <a:xfrm>
            <a:off x="4206282" y="1087978"/>
            <a:ext cx="1136385" cy="1422349"/>
          </a:xfrm>
          <a:prstGeom prst="foldedCorner">
            <a:avLst>
              <a:gd name="adj" fmla="val 19608"/>
            </a:avLst>
          </a:prstGeom>
          <a:solidFill>
            <a:schemeClr val="bg1">
              <a:lumMod val="75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Scenes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Folded Corner 8"/>
          <p:cNvSpPr/>
          <p:nvPr/>
        </p:nvSpPr>
        <p:spPr>
          <a:xfrm>
            <a:off x="4206282" y="2744264"/>
            <a:ext cx="1136385" cy="1422349"/>
          </a:xfrm>
          <a:prstGeom prst="foldedCorner">
            <a:avLst>
              <a:gd name="adj" fmla="val 19608"/>
            </a:avLst>
          </a:prstGeom>
          <a:solidFill>
            <a:schemeClr val="bg1">
              <a:lumMod val="75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Materials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Folded Corner 9"/>
          <p:cNvSpPr/>
          <p:nvPr/>
        </p:nvSpPr>
        <p:spPr>
          <a:xfrm>
            <a:off x="5723048" y="1087978"/>
            <a:ext cx="1136385" cy="1422349"/>
          </a:xfrm>
          <a:prstGeom prst="foldedCorner">
            <a:avLst>
              <a:gd name="adj" fmla="val 19608"/>
            </a:avLst>
          </a:prstGeom>
          <a:solidFill>
            <a:schemeClr val="bg1">
              <a:lumMod val="75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Animations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1" name="Folded Corner 10"/>
          <p:cNvSpPr/>
          <p:nvPr/>
        </p:nvSpPr>
        <p:spPr>
          <a:xfrm>
            <a:off x="5723048" y="2744264"/>
            <a:ext cx="1136385" cy="1422349"/>
          </a:xfrm>
          <a:prstGeom prst="foldedCorner">
            <a:avLst>
              <a:gd name="adj" fmla="val 19608"/>
            </a:avLst>
          </a:prstGeom>
          <a:solidFill>
            <a:schemeClr val="bg1">
              <a:lumMod val="75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A.I.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2" name="Folded Corner 11"/>
          <p:cNvSpPr/>
          <p:nvPr/>
        </p:nvSpPr>
        <p:spPr>
          <a:xfrm>
            <a:off x="884923" y="4463352"/>
            <a:ext cx="1136385" cy="1422349"/>
          </a:xfrm>
          <a:prstGeom prst="foldedCorner">
            <a:avLst>
              <a:gd name="adj" fmla="val 19608"/>
            </a:avLst>
          </a:prstGeom>
          <a:solidFill>
            <a:schemeClr val="bg1">
              <a:lumMod val="75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GUI</a:t>
            </a:r>
          </a:p>
          <a:p>
            <a:pPr algn="ctr"/>
            <a:r>
              <a:rPr lang="en-US" dirty="0" smtClean="0">
                <a:solidFill>
                  <a:srgbClr val="000000"/>
                </a:solidFill>
              </a:rPr>
              <a:t>Layout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" name="Folded Corner 12"/>
          <p:cNvSpPr/>
          <p:nvPr/>
        </p:nvSpPr>
        <p:spPr>
          <a:xfrm>
            <a:off x="2509704" y="4463352"/>
            <a:ext cx="1136385" cy="1422349"/>
          </a:xfrm>
          <a:prstGeom prst="foldedCorner">
            <a:avLst>
              <a:gd name="adj" fmla="val 19608"/>
            </a:avLst>
          </a:prstGeom>
          <a:solidFill>
            <a:schemeClr val="bg1">
              <a:lumMod val="75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Sound/</a:t>
            </a:r>
          </a:p>
          <a:p>
            <a:pPr algn="ctr"/>
            <a:r>
              <a:rPr lang="en-US" dirty="0" smtClean="0">
                <a:solidFill>
                  <a:srgbClr val="000000"/>
                </a:solidFill>
              </a:rPr>
              <a:t>Music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4" name="Folded Corner 13"/>
          <p:cNvSpPr/>
          <p:nvPr/>
        </p:nvSpPr>
        <p:spPr>
          <a:xfrm>
            <a:off x="4206282" y="4463352"/>
            <a:ext cx="1136385" cy="1422349"/>
          </a:xfrm>
          <a:prstGeom prst="foldedCorner">
            <a:avLst>
              <a:gd name="adj" fmla="val 19608"/>
            </a:avLst>
          </a:prstGeom>
          <a:solidFill>
            <a:schemeClr val="bg1">
              <a:lumMod val="75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System</a:t>
            </a:r>
          </a:p>
          <a:p>
            <a:pPr algn="ctr"/>
            <a:r>
              <a:rPr lang="en-US" dirty="0" err="1" smtClean="0">
                <a:solidFill>
                  <a:srgbClr val="000000"/>
                </a:solidFill>
              </a:rPr>
              <a:t>Config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5" name="Folded Corner 14"/>
          <p:cNvSpPr/>
          <p:nvPr/>
        </p:nvSpPr>
        <p:spPr>
          <a:xfrm>
            <a:off x="5723048" y="4463352"/>
            <a:ext cx="1136385" cy="1422349"/>
          </a:xfrm>
          <a:prstGeom prst="foldedCorner">
            <a:avLst>
              <a:gd name="adj" fmla="val 19608"/>
            </a:avLst>
          </a:prstGeom>
          <a:solidFill>
            <a:schemeClr val="bg1">
              <a:lumMod val="75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Video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6" name="Folded Corner 15"/>
          <p:cNvSpPr/>
          <p:nvPr/>
        </p:nvSpPr>
        <p:spPr>
          <a:xfrm>
            <a:off x="7227745" y="1087978"/>
            <a:ext cx="1136385" cy="1422349"/>
          </a:xfrm>
          <a:prstGeom prst="foldedCorner">
            <a:avLst>
              <a:gd name="adj" fmla="val 19608"/>
            </a:avLst>
          </a:prstGeom>
          <a:solidFill>
            <a:schemeClr val="bg1">
              <a:lumMod val="75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Images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7" name="Folded Corner 16"/>
          <p:cNvSpPr/>
          <p:nvPr/>
        </p:nvSpPr>
        <p:spPr>
          <a:xfrm>
            <a:off x="7227745" y="2744264"/>
            <a:ext cx="1136385" cy="1422349"/>
          </a:xfrm>
          <a:prstGeom prst="foldedCorner">
            <a:avLst>
              <a:gd name="adj" fmla="val 19608"/>
            </a:avLst>
          </a:prstGeom>
          <a:solidFill>
            <a:schemeClr val="bg1">
              <a:lumMod val="75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Saved</a:t>
            </a:r>
          </a:p>
          <a:p>
            <a:pPr algn="ctr"/>
            <a:r>
              <a:rPr lang="en-US" dirty="0" smtClean="0">
                <a:solidFill>
                  <a:srgbClr val="000000"/>
                </a:solidFill>
              </a:rPr>
              <a:t>Data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8" name="Folded Corner 17"/>
          <p:cNvSpPr/>
          <p:nvPr/>
        </p:nvSpPr>
        <p:spPr>
          <a:xfrm>
            <a:off x="7227745" y="4463352"/>
            <a:ext cx="1136385" cy="1422349"/>
          </a:xfrm>
          <a:prstGeom prst="foldedCorner">
            <a:avLst>
              <a:gd name="adj" fmla="val 19608"/>
            </a:avLst>
          </a:prstGeom>
          <a:solidFill>
            <a:schemeClr val="bg1">
              <a:lumMod val="75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Keyboard</a:t>
            </a:r>
          </a:p>
          <a:p>
            <a:pPr algn="ctr"/>
            <a:r>
              <a:rPr lang="en-US" dirty="0" smtClean="0">
                <a:solidFill>
                  <a:srgbClr val="000000"/>
                </a:solidFill>
              </a:rPr>
              <a:t>Mapping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167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2545"/>
            <a:ext cx="8229600" cy="986184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FFFFFF"/>
                </a:solidFill>
              </a:rPr>
              <a:t>Game Loop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4108"/>
            <a:ext cx="8229600" cy="5005407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c</a:t>
            </a:r>
            <a:r>
              <a:rPr lang="en-US" dirty="0" smtClean="0">
                <a:latin typeface="Courier New"/>
                <a:cs typeface="Courier New"/>
              </a:rPr>
              <a:t>onfiguration();</a:t>
            </a:r>
          </a:p>
          <a:p>
            <a:pPr marL="0" indent="0">
              <a:buNone/>
            </a:pPr>
            <a:r>
              <a:rPr lang="en-US" dirty="0" err="1">
                <a:latin typeface="Courier New"/>
                <a:cs typeface="Courier New"/>
              </a:rPr>
              <a:t>c</a:t>
            </a:r>
            <a:r>
              <a:rPr lang="en-US" dirty="0" err="1" smtClean="0">
                <a:latin typeface="Courier New"/>
                <a:cs typeface="Courier New"/>
              </a:rPr>
              <a:t>reate_the_scene</a:t>
            </a:r>
            <a:r>
              <a:rPr lang="en-US" dirty="0" smtClean="0">
                <a:latin typeface="Courier New"/>
                <a:cs typeface="Courier New"/>
              </a:rPr>
              <a:t>();</a:t>
            </a: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w</a:t>
            </a:r>
            <a:r>
              <a:rPr lang="en-US" dirty="0" smtClean="0">
                <a:latin typeface="Courier New"/>
                <a:cs typeface="Courier New"/>
              </a:rPr>
              <a:t>hile(!done){</a:t>
            </a:r>
          </a:p>
          <a:p>
            <a:pPr marL="0" indent="0">
              <a:buNone/>
            </a:pPr>
            <a:r>
              <a:rPr lang="en-US" dirty="0" smtClean="0">
                <a:latin typeface="Courier New"/>
                <a:cs typeface="Courier New"/>
              </a:rPr>
              <a:t>		</a:t>
            </a:r>
            <a:r>
              <a:rPr lang="en-US" dirty="0" err="1" smtClean="0">
                <a:latin typeface="Courier New"/>
                <a:cs typeface="Courier New"/>
              </a:rPr>
              <a:t>read_input_state</a:t>
            </a:r>
            <a:r>
              <a:rPr lang="en-US" dirty="0" smtClean="0">
                <a:latin typeface="Courier New"/>
                <a:cs typeface="Courier New"/>
              </a:rPr>
              <a:t>();</a:t>
            </a: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	</a:t>
            </a:r>
            <a:r>
              <a:rPr lang="en-US" dirty="0" smtClean="0">
                <a:latin typeface="Courier New"/>
                <a:cs typeface="Courier New"/>
              </a:rPr>
              <a:t>	</a:t>
            </a:r>
            <a:r>
              <a:rPr lang="en-US" dirty="0" err="1" smtClean="0">
                <a:latin typeface="Courier New"/>
                <a:cs typeface="Courier New"/>
              </a:rPr>
              <a:t>update_game_objects</a:t>
            </a:r>
            <a:r>
              <a:rPr lang="en-US" dirty="0" smtClean="0">
                <a:latin typeface="Courier New"/>
                <a:cs typeface="Courier New"/>
              </a:rPr>
              <a:t>();</a:t>
            </a: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	</a:t>
            </a:r>
            <a:r>
              <a:rPr lang="en-US" dirty="0" smtClean="0">
                <a:latin typeface="Courier New"/>
                <a:cs typeface="Courier New"/>
              </a:rPr>
              <a:t>	</a:t>
            </a:r>
            <a:r>
              <a:rPr lang="en-US" dirty="0" err="1" smtClean="0">
                <a:latin typeface="Courier New"/>
                <a:cs typeface="Courier New"/>
              </a:rPr>
              <a:t>render_scene</a:t>
            </a:r>
            <a:r>
              <a:rPr lang="en-US" dirty="0" smtClean="0">
                <a:latin typeface="Courier New"/>
                <a:cs typeface="Courier New"/>
              </a:rPr>
              <a:t>();</a:t>
            </a:r>
          </a:p>
          <a:p>
            <a:pPr marL="0" indent="0">
              <a:buNone/>
            </a:pPr>
            <a:r>
              <a:rPr lang="en-US" dirty="0" smtClean="0">
                <a:latin typeface="Courier New"/>
                <a:cs typeface="Courier New"/>
              </a:rPr>
              <a:t>} //end while</a:t>
            </a:r>
          </a:p>
          <a:p>
            <a:pPr marL="0" indent="0">
              <a:buNone/>
            </a:pPr>
            <a:r>
              <a:rPr lang="en-US" dirty="0" err="1">
                <a:latin typeface="Courier New"/>
                <a:cs typeface="Courier New"/>
              </a:rPr>
              <a:t>c</a:t>
            </a:r>
            <a:r>
              <a:rPr lang="en-US" dirty="0" err="1" smtClean="0">
                <a:latin typeface="Courier New"/>
                <a:cs typeface="Courier New"/>
              </a:rPr>
              <a:t>lean_up</a:t>
            </a:r>
            <a:r>
              <a:rPr lang="en-US" dirty="0" smtClean="0">
                <a:latin typeface="Courier New"/>
                <a:cs typeface="Courier New"/>
              </a:rPr>
              <a:t>();</a:t>
            </a:r>
            <a:endParaRPr lang="en-US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874438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-72545"/>
            <a:ext cx="8229600" cy="986184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FFFFFF"/>
                </a:solidFill>
              </a:rPr>
              <a:t>Timing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83085" y="1024608"/>
            <a:ext cx="8229600" cy="4525963"/>
          </a:xfrm>
        </p:spPr>
        <p:txBody>
          <a:bodyPr/>
          <a:lstStyle/>
          <a:p>
            <a:r>
              <a:rPr lang="en-US" dirty="0" smtClean="0"/>
              <a:t>Each iteration of the loop varies in time.</a:t>
            </a:r>
          </a:p>
          <a:p>
            <a:r>
              <a:rPr lang="en-US" dirty="0" smtClean="0"/>
              <a:t>How can we make movement smooth?</a:t>
            </a:r>
            <a:endParaRPr lang="en-US" dirty="0"/>
          </a:p>
        </p:txBody>
      </p:sp>
      <p:sp>
        <p:nvSpPr>
          <p:cNvPr id="7" name="Cube 6"/>
          <p:cNvSpPr/>
          <p:nvPr/>
        </p:nvSpPr>
        <p:spPr>
          <a:xfrm>
            <a:off x="1873116" y="3371327"/>
            <a:ext cx="1470958" cy="1470958"/>
          </a:xfrm>
          <a:prstGeom prst="cub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4157403" y="3882964"/>
            <a:ext cx="1699509" cy="347183"/>
          </a:xfrm>
          <a:prstGeom prst="rightArrow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938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31911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FFFFFF"/>
                </a:solidFill>
              </a:rPr>
              <a:t>Scene Graph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2708450" y="1007889"/>
            <a:ext cx="1274675" cy="90621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Root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Scene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Node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075163" y="2371226"/>
            <a:ext cx="1274675" cy="90621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Scene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Node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4457589" y="2419025"/>
            <a:ext cx="1274675" cy="90621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Scene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Node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3330445" y="3549018"/>
            <a:ext cx="1274675" cy="90621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Scene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Node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5716922" y="3549018"/>
            <a:ext cx="1274675" cy="90621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Scene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Node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0" name="Straight Connector 9"/>
          <p:cNvCxnSpPr>
            <a:stCxn id="4" idx="5"/>
            <a:endCxn id="6" idx="0"/>
          </p:cNvCxnSpPr>
          <p:nvPr/>
        </p:nvCxnSpPr>
        <p:spPr>
          <a:xfrm>
            <a:off x="3796453" y="1781388"/>
            <a:ext cx="1298474" cy="63763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4" idx="3"/>
            <a:endCxn id="5" idx="0"/>
          </p:cNvCxnSpPr>
          <p:nvPr/>
        </p:nvCxnSpPr>
        <p:spPr>
          <a:xfrm flipH="1">
            <a:off x="1712501" y="1781388"/>
            <a:ext cx="1182621" cy="58983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6" idx="3"/>
            <a:endCxn id="7" idx="0"/>
          </p:cNvCxnSpPr>
          <p:nvPr/>
        </p:nvCxnSpPr>
        <p:spPr>
          <a:xfrm flipH="1">
            <a:off x="3967783" y="3192524"/>
            <a:ext cx="676478" cy="35649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6" idx="5"/>
            <a:endCxn id="8" idx="0"/>
          </p:cNvCxnSpPr>
          <p:nvPr/>
        </p:nvCxnSpPr>
        <p:spPr>
          <a:xfrm>
            <a:off x="5545592" y="3192524"/>
            <a:ext cx="808668" cy="35649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5732264" y="4816057"/>
            <a:ext cx="1274675" cy="90621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Entity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3345787" y="4816057"/>
            <a:ext cx="1274675" cy="90621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Entity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1075163" y="3604930"/>
            <a:ext cx="1274675" cy="90621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Entity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1" name="Straight Connector 20"/>
          <p:cNvCxnSpPr>
            <a:stCxn id="5" idx="4"/>
            <a:endCxn id="19" idx="0"/>
          </p:cNvCxnSpPr>
          <p:nvPr/>
        </p:nvCxnSpPr>
        <p:spPr>
          <a:xfrm>
            <a:off x="1712501" y="3277436"/>
            <a:ext cx="0" cy="32749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7" idx="4"/>
            <a:endCxn id="18" idx="0"/>
          </p:cNvCxnSpPr>
          <p:nvPr/>
        </p:nvCxnSpPr>
        <p:spPr>
          <a:xfrm>
            <a:off x="3967783" y="4455228"/>
            <a:ext cx="15342" cy="36082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8" idx="4"/>
            <a:endCxn id="17" idx="0"/>
          </p:cNvCxnSpPr>
          <p:nvPr/>
        </p:nvCxnSpPr>
        <p:spPr>
          <a:xfrm>
            <a:off x="6354260" y="4455228"/>
            <a:ext cx="15342" cy="36082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7558404" y="4394047"/>
            <a:ext cx="112839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Geometry</a:t>
            </a:r>
          </a:p>
          <a:p>
            <a:r>
              <a:rPr lang="en-US" dirty="0" smtClean="0"/>
              <a:t>3D Mesh</a:t>
            </a:r>
          </a:p>
          <a:p>
            <a:r>
              <a:rPr lang="en-US" dirty="0" smtClean="0"/>
              <a:t>Camera</a:t>
            </a:r>
            <a:endParaRPr lang="en-US" dirty="0"/>
          </a:p>
        </p:txBody>
      </p:sp>
      <p:cxnSp>
        <p:nvCxnSpPr>
          <p:cNvPr id="33" name="Straight Arrow Connector 32"/>
          <p:cNvCxnSpPr>
            <a:stCxn id="31" idx="1"/>
          </p:cNvCxnSpPr>
          <p:nvPr/>
        </p:nvCxnSpPr>
        <p:spPr>
          <a:xfrm flipH="1">
            <a:off x="6724940" y="4855712"/>
            <a:ext cx="833464" cy="461665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6761489" y="1297367"/>
            <a:ext cx="145289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Transforms:</a:t>
            </a:r>
          </a:p>
          <a:p>
            <a:r>
              <a:rPr lang="en-US" dirty="0" smtClean="0"/>
              <a:t>	Location</a:t>
            </a:r>
          </a:p>
          <a:p>
            <a:r>
              <a:rPr lang="en-US" dirty="0"/>
              <a:t>	</a:t>
            </a:r>
            <a:r>
              <a:rPr lang="en-US" dirty="0" smtClean="0"/>
              <a:t>Rotation</a:t>
            </a:r>
          </a:p>
          <a:p>
            <a:r>
              <a:rPr lang="en-US" dirty="0"/>
              <a:t>	</a:t>
            </a:r>
            <a:r>
              <a:rPr lang="en-US" dirty="0" smtClean="0"/>
              <a:t>Scale</a:t>
            </a:r>
            <a:endParaRPr lang="en-US" dirty="0"/>
          </a:p>
        </p:txBody>
      </p:sp>
      <p:cxnSp>
        <p:nvCxnSpPr>
          <p:cNvPr id="36" name="Straight Arrow Connector 35"/>
          <p:cNvCxnSpPr/>
          <p:nvPr/>
        </p:nvCxnSpPr>
        <p:spPr>
          <a:xfrm flipH="1">
            <a:off x="5372643" y="1781388"/>
            <a:ext cx="1790880" cy="1041755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H="1">
            <a:off x="6354261" y="1781388"/>
            <a:ext cx="809262" cy="2019349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11640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19"/>
            <a:ext cx="8229600" cy="894820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FFFFFF"/>
                </a:solidFill>
              </a:rPr>
              <a:t>OGRE Demonstration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602538"/>
          </a:xfrm>
        </p:spPr>
        <p:txBody>
          <a:bodyPr/>
          <a:lstStyle/>
          <a:p>
            <a:r>
              <a:rPr lang="en-US" dirty="0" smtClean="0"/>
              <a:t>Open up a terminal window</a:t>
            </a:r>
          </a:p>
          <a:p>
            <a:r>
              <a:rPr lang="en-US" dirty="0" smtClean="0"/>
              <a:t>Run the command: </a:t>
            </a:r>
            <a:r>
              <a:rPr lang="en-US" dirty="0" err="1" smtClean="0">
                <a:latin typeface="Courier New"/>
                <a:cs typeface="Courier New"/>
              </a:rPr>
              <a:t>SampleBrowser</a:t>
            </a:r>
            <a:endParaRPr lang="en-US" dirty="0" smtClean="0">
              <a:latin typeface="Courier New"/>
              <a:cs typeface="Courier New"/>
            </a:endParaRPr>
          </a:p>
          <a:p>
            <a:r>
              <a:rPr lang="en-US" dirty="0" smtClean="0">
                <a:cs typeface="Courier New"/>
              </a:rPr>
              <a:t>Try out some samples.</a:t>
            </a:r>
          </a:p>
          <a:p>
            <a:r>
              <a:rPr lang="en-US" dirty="0" smtClean="0">
                <a:cs typeface="Courier New"/>
              </a:rPr>
              <a:t>Move around a scene.</a:t>
            </a:r>
            <a:endParaRPr lang="en-US" dirty="0"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298262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683"/>
            <a:ext cx="8229600" cy="903956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FFFFFF"/>
                </a:solidFill>
              </a:rPr>
              <a:t>Physics Engine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744586"/>
          </a:xfrm>
        </p:spPr>
        <p:txBody>
          <a:bodyPr/>
          <a:lstStyle/>
          <a:p>
            <a:r>
              <a:rPr lang="en-US" dirty="0" smtClean="0"/>
              <a:t>Manages collisions.</a:t>
            </a:r>
          </a:p>
          <a:p>
            <a:r>
              <a:rPr lang="en-US" dirty="0" smtClean="0"/>
              <a:t>Force, torque, velocity.</a:t>
            </a:r>
          </a:p>
          <a:p>
            <a:r>
              <a:rPr lang="en-US" dirty="0" smtClean="0"/>
              <a:t>Friction and restitution.</a:t>
            </a:r>
          </a:p>
          <a:p>
            <a:r>
              <a:rPr lang="en-US" dirty="0" smtClean="0"/>
              <a:t>Rigid and soft bodies.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21808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41048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FFFFFF"/>
                </a:solidFill>
              </a:rPr>
              <a:t>Physics Engine Objects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1075163" y="2371226"/>
            <a:ext cx="1274675" cy="90621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Scene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Node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075163" y="3604930"/>
            <a:ext cx="1274675" cy="90621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Entity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>
            <a:stCxn id="4" idx="4"/>
            <a:endCxn id="5" idx="0"/>
          </p:cNvCxnSpPr>
          <p:nvPr/>
        </p:nvCxnSpPr>
        <p:spPr>
          <a:xfrm>
            <a:off x="1712501" y="3277436"/>
            <a:ext cx="0" cy="32749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2439869" y="1465016"/>
            <a:ext cx="1274675" cy="90621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Rigid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Body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2349838" y="3012252"/>
            <a:ext cx="1414415" cy="90621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Collision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Shape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0" name="Straight Connector 9"/>
          <p:cNvCxnSpPr>
            <a:stCxn id="7" idx="3"/>
            <a:endCxn id="4" idx="7"/>
          </p:cNvCxnSpPr>
          <p:nvPr/>
        </p:nvCxnSpPr>
        <p:spPr>
          <a:xfrm flipH="1">
            <a:off x="2163166" y="2238515"/>
            <a:ext cx="463375" cy="26542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7" idx="4"/>
            <a:endCxn id="8" idx="0"/>
          </p:cNvCxnSpPr>
          <p:nvPr/>
        </p:nvCxnSpPr>
        <p:spPr>
          <a:xfrm flipH="1">
            <a:off x="3057046" y="2371226"/>
            <a:ext cx="20161" cy="64102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4" idx="0"/>
          </p:cNvCxnSpPr>
          <p:nvPr/>
        </p:nvCxnSpPr>
        <p:spPr>
          <a:xfrm flipH="1" flipV="1">
            <a:off x="630463" y="1699368"/>
            <a:ext cx="1082038" cy="67185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5324276" y="2066376"/>
            <a:ext cx="3045351" cy="189175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Dynamics and Collision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Simulation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2" name="Straight Arrow Connector 21"/>
          <p:cNvCxnSpPr>
            <a:stCxn id="20" idx="2"/>
            <a:endCxn id="7" idx="6"/>
          </p:cNvCxnSpPr>
          <p:nvPr/>
        </p:nvCxnSpPr>
        <p:spPr>
          <a:xfrm flipH="1" flipV="1">
            <a:off x="3714544" y="1918121"/>
            <a:ext cx="1609732" cy="10941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3316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</TotalTime>
  <Words>383</Words>
  <Application>Microsoft Macintosh PowerPoint</Application>
  <PresentationFormat>On-screen Show (4:3)</PresentationFormat>
  <Paragraphs>153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Game Engine Programming</vt:lpstr>
      <vt:lpstr>PowerPoint Presentation</vt:lpstr>
      <vt:lpstr>Game Components</vt:lpstr>
      <vt:lpstr>Game Loop</vt:lpstr>
      <vt:lpstr>Timing</vt:lpstr>
      <vt:lpstr>Scene Graph</vt:lpstr>
      <vt:lpstr>OGRE Demonstration</vt:lpstr>
      <vt:lpstr>Physics Engine</vt:lpstr>
      <vt:lpstr>Physics Engine Objects</vt:lpstr>
      <vt:lpstr>Bullet Demonstration</vt:lpstr>
      <vt:lpstr>OGRE/Bullet Example</vt:lpstr>
      <vt:lpstr>OGRE Bullet Example</vt:lpstr>
      <vt:lpstr>PizzaShooter classes</vt:lpstr>
      <vt:lpstr>Hazards of C++/OpenSource</vt:lpstr>
      <vt:lpstr>CS 391: Spring 2015</vt:lpstr>
      <vt:lpstr>CS Elective Courses 2014-2015</vt:lpstr>
    </vt:vector>
  </TitlesOfParts>
  <Company>Gettysburg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Clifton Presser</dc:creator>
  <cp:lastModifiedBy>Clifton Presser</cp:lastModifiedBy>
  <cp:revision>47</cp:revision>
  <cp:lastPrinted>2014-03-27T12:40:53Z</cp:lastPrinted>
  <dcterms:created xsi:type="dcterms:W3CDTF">2014-03-14T19:43:25Z</dcterms:created>
  <dcterms:modified xsi:type="dcterms:W3CDTF">2014-03-27T12:50:30Z</dcterms:modified>
</cp:coreProperties>
</file>