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0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95" autoAdjust="0"/>
  </p:normalViewPr>
  <p:slideViewPr>
    <p:cSldViewPr>
      <p:cViewPr varScale="1">
        <p:scale>
          <a:sx n="67" d="100"/>
          <a:sy n="67" d="100"/>
        </p:scale>
        <p:origin x="-152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672A8-A9AF-45D1-B155-EE9B37D50091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5A8F-1007-4B65-9D9B-05FB06ECF1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91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AAAA-8ADB-4805-941C-78726F1C4F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AAAA-8ADB-4805-941C-78726F1C4F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6AAAA-8ADB-4805-941C-78726F1C4F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5A8F-1007-4B65-9D9B-05FB06ECF1E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7F494-69DF-4908-8A26-061BCC21437F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11E5-27D8-4FC7-AF35-E3771D9A2F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gettysburg.edu/~tneller/games/chessnchips.htm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b/Lines_of_Action.sv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4/42/Lines_of_Action_move_03.svg" TargetMode="External"/><Relationship Id="rId5" Type="http://schemas.openxmlformats.org/officeDocument/2006/relationships/image" Target="../media/image18.png"/><Relationship Id="rId4" Type="http://schemas.openxmlformats.org/officeDocument/2006/relationships/hyperlink" Target="//upload.wikimedia.org/wikipedia/commons/b/be/Lines_of_Action_move_02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s.gettysburg.edu/~tneller/games/chessnchips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ame_of_the_Amazons" TargetMode="External"/><Relationship Id="rId7" Type="http://schemas.openxmlformats.org/officeDocument/2006/relationships/hyperlink" Target="http://littlegolem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reakthrough_(board_game)" TargetMode="External"/><Relationship Id="rId5" Type="http://schemas.openxmlformats.org/officeDocument/2006/relationships/hyperlink" Target="https://en.wikipedia.org/wiki/Lines_of_Action" TargetMode="External"/><Relationship Id="rId4" Type="http://schemas.openxmlformats.org/officeDocument/2006/relationships/hyperlink" Target="https://en.wikipedia.org/wiki/Atax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A Sampling of Chess and Chip Games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600200"/>
          </a:xfrm>
        </p:spPr>
        <p:txBody>
          <a:bodyPr/>
          <a:lstStyle/>
          <a:p>
            <a:r>
              <a:rPr lang="en-US" dirty="0" smtClean="0"/>
              <a:t>Todd W. Neller</a:t>
            </a:r>
          </a:p>
          <a:p>
            <a:endParaRPr lang="en-US" dirty="0" smtClean="0"/>
          </a:p>
        </p:txBody>
      </p:sp>
      <p:pic>
        <p:nvPicPr>
          <p:cNvPr id="27650" name="Picture 2" descr="http://www.arcade-history.com/images/cabinetmini160/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124200"/>
            <a:ext cx="1524000" cy="2914650"/>
          </a:xfrm>
          <a:prstGeom prst="rect">
            <a:avLst/>
          </a:prstGeom>
          <a:noFill/>
        </p:spPr>
      </p:pic>
      <p:pic>
        <p:nvPicPr>
          <p:cNvPr id="27652" name="Picture 4" descr="http://cf.geekdo-images.com/images/pic44534_m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733675" cy="2694382"/>
          </a:xfrm>
          <a:prstGeom prst="rect">
            <a:avLst/>
          </a:prstGeom>
          <a:noFill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 l="72950" t="45833" r="3142" b="7292"/>
          <a:stretch>
            <a:fillRect/>
          </a:stretch>
        </p:blipFill>
        <p:spPr bwMode="auto">
          <a:xfrm>
            <a:off x="533400" y="3276600"/>
            <a:ext cx="23774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52600" y="61722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http://cs.gettysburg.edu/~tneller/games/chessnchips.html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/>
          </a:bodyPr>
          <a:lstStyle/>
          <a:p>
            <a:pPr rtl="0" eaLnBrk="1" fontAlgn="base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Object: To be the first player to connect all</a:t>
            </a: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their pieces.</a:t>
            </a:r>
          </a:p>
          <a:p>
            <a:pPr rtl="0" eaLnBrk="1" latinLnBrk="0" hangingPunct="1"/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Board: 8 x 8 square grid</a:t>
            </a:r>
            <a:endParaRPr lang="en-US" dirty="0" smtClean="0"/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Pieces: 12 chips in each of two contrasting colors</a:t>
            </a:r>
            <a:endParaRPr lang="en-US" dirty="0" smtClean="0"/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Initial setup: (see figure)</a:t>
            </a:r>
            <a:endParaRPr lang="en-US" dirty="0" smtClean="0"/>
          </a:p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dark color plays first.</a:t>
            </a:r>
          </a:p>
        </p:txBody>
      </p:sp>
      <p:pic>
        <p:nvPicPr>
          <p:cNvPr id="19460" name="Picture 4" descr="File:Lines of Actio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002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Action: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fontScale="85000" lnSpcReduction="10000"/>
          </a:bodyPr>
          <a:lstStyle/>
          <a:p>
            <a:pPr rtl="0" eaLnBrk="1" latinLnBrk="0" hangingPunct="1"/>
            <a:r>
              <a:rPr lang="en-US" dirty="0" smtClean="0"/>
              <a:t>Chips move orthogonally/diagonally</a:t>
            </a:r>
          </a:p>
          <a:p>
            <a:r>
              <a:rPr lang="en-US" dirty="0" smtClean="0"/>
              <a:t>A chip moves </a:t>
            </a:r>
            <a:r>
              <a:rPr lang="en-US" i="1" dirty="0" smtClean="0"/>
              <a:t>exactly</a:t>
            </a:r>
            <a:r>
              <a:rPr lang="en-US" dirty="0" smtClean="0"/>
              <a:t> as many spaces as there are chips of either color along the line of movement. This includes the chip itself.</a:t>
            </a:r>
          </a:p>
          <a:p>
            <a:r>
              <a:rPr lang="en-US" dirty="0" smtClean="0"/>
              <a:t>A player’s chip may not jump over opponent’s chip(s), but may capture one by landing on it.</a:t>
            </a:r>
          </a:p>
          <a:p>
            <a:r>
              <a:rPr lang="en-US" dirty="0" smtClean="0"/>
              <a:t>A player’s chip may jump over that player’s chip(s), but may </a:t>
            </a:r>
            <a:r>
              <a:rPr lang="en-US" smtClean="0"/>
              <a:t>not self-capture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0668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File:Lines of Action move 02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1" y="2895601"/>
            <a:ext cx="1752600" cy="1752600"/>
          </a:xfrm>
          <a:prstGeom prst="rect">
            <a:avLst/>
          </a:prstGeom>
          <a:noFill/>
        </p:spPr>
      </p:pic>
      <p:pic>
        <p:nvPicPr>
          <p:cNvPr id="40967" name="Picture 7" descr="File:Lines of Action move 03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800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Lines of Action: Game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game ends when a there is a single, </a:t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completely</a:t>
            </a: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connected group of one </a:t>
            </a:r>
            <a:b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3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player’s pieces.</a:t>
            </a:r>
          </a:p>
          <a:p>
            <a:pPr lvl="1"/>
            <a:r>
              <a:rPr lang="en-US" sz="2800" dirty="0" smtClean="0"/>
              <a:t>Connections are made by orthogonal/diagonal adjacency.</a:t>
            </a:r>
            <a:endParaRPr lang="en-US" sz="2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Special case: </a:t>
            </a:r>
            <a:r>
              <a:rPr lang="en-US" b="1" u="sng" dirty="0" smtClean="0"/>
              <a:t>simultaneous connection </a:t>
            </a:r>
            <a:r>
              <a:rPr lang="en-US" dirty="0" smtClean="0"/>
              <a:t>– a capture move both completely connects the player’s group and removes the only disconnected piece of the opponent.</a:t>
            </a:r>
          </a:p>
          <a:p>
            <a:r>
              <a:rPr lang="en-US" dirty="0" smtClean="0"/>
              <a:t>Is this a draw?</a:t>
            </a:r>
          </a:p>
          <a:p>
            <a:pPr lvl="1"/>
            <a:r>
              <a:rPr lang="en-US" dirty="0" smtClean="0"/>
              <a:t>NO.   According to the game inventor Claude </a:t>
            </a:r>
            <a:r>
              <a:rPr lang="en-US" dirty="0" err="1" smtClean="0"/>
              <a:t>Soucie</a:t>
            </a:r>
            <a:r>
              <a:rPr lang="en-US" dirty="0" smtClean="0"/>
              <a:t> and Sid </a:t>
            </a:r>
            <a:r>
              <a:rPr lang="en-US" dirty="0" err="1" smtClean="0"/>
              <a:t>Sackson</a:t>
            </a:r>
            <a:r>
              <a:rPr lang="en-US" dirty="0" smtClean="0"/>
              <a:t> in his 2</a:t>
            </a:r>
            <a:r>
              <a:rPr lang="en-US" baseline="30000" dirty="0" smtClean="0"/>
              <a:t>nd</a:t>
            </a:r>
            <a:r>
              <a:rPr lang="en-US" dirty="0" smtClean="0"/>
              <a:t> ed. of </a:t>
            </a:r>
            <a:r>
              <a:rPr lang="en-US" i="1" dirty="0" smtClean="0"/>
              <a:t>A Gamut of Games</a:t>
            </a:r>
            <a:r>
              <a:rPr lang="en-US" dirty="0" smtClean="0"/>
              <a:t>, the player making the simultaneous connection wins.</a:t>
            </a:r>
          </a:p>
          <a:p>
            <a:pPr lvl="1"/>
            <a:r>
              <a:rPr lang="en-US" dirty="0" smtClean="0"/>
              <a:t>YES.  According to Sid </a:t>
            </a:r>
            <a:r>
              <a:rPr lang="en-US" dirty="0" err="1" smtClean="0"/>
              <a:t>Sackson’s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ed. of </a:t>
            </a:r>
            <a:r>
              <a:rPr lang="en-US" i="1" dirty="0" smtClean="0"/>
              <a:t>A Gamut of Games</a:t>
            </a:r>
            <a:r>
              <a:rPr lang="en-US" dirty="0" smtClean="0"/>
              <a:t> and most present-day tournament rules, this is a draw.</a:t>
            </a:r>
            <a:endParaRPr lang="en-US" dirty="0"/>
          </a:p>
        </p:txBody>
      </p:sp>
      <p:pic>
        <p:nvPicPr>
          <p:cNvPr id="43010" name="Picture 2" descr="http://upload.wikimedia.org/wikipedia/en/e/ee/Loa_w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71600"/>
            <a:ext cx="1171575" cy="117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strategy game invented by Dan </a:t>
            </a:r>
            <a:r>
              <a:rPr lang="en-US" dirty="0" err="1" smtClean="0"/>
              <a:t>Troyka</a:t>
            </a:r>
            <a:r>
              <a:rPr lang="en-US" dirty="0" smtClean="0"/>
              <a:t> in 2000. </a:t>
            </a:r>
          </a:p>
          <a:p>
            <a:r>
              <a:rPr lang="en-US" dirty="0" smtClean="0"/>
              <a:t>Originally designed for a 7-by-7 grid board.</a:t>
            </a:r>
          </a:p>
          <a:p>
            <a:r>
              <a:rPr lang="en-US" dirty="0" smtClean="0"/>
              <a:t>Adapted for 8-by-8 board and winner of the 2001 About.com 8x8 Game Design Competition</a:t>
            </a:r>
          </a:p>
          <a:p>
            <a:r>
              <a:rPr lang="en-US" dirty="0" smtClean="0"/>
              <a:t>Competitive online play at littlegolem.net</a:t>
            </a:r>
          </a:p>
        </p:txBody>
      </p:sp>
    </p:spTree>
    <p:extLst>
      <p:ext uri="{BB962C8B-B14F-4D97-AF65-F5344CB8AC3E}">
        <p14:creationId xmlns:p14="http://schemas.microsoft.com/office/powerpoint/2010/main" val="39046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Breakthrough: Setup</a:t>
            </a:r>
            <a:r>
              <a:rPr lang="en-US" baseline="0" dirty="0" smtClean="0"/>
              <a:t> and Object</a:t>
            </a:r>
            <a:endParaRPr lang="en-US" dirty="0"/>
          </a:p>
        </p:txBody>
      </p:sp>
      <p:sp>
        <p:nvSpPr>
          <p:cNvPr id="158" name="Content Placeholder 157"/>
          <p:cNvSpPr>
            <a:spLocks noGrp="1"/>
          </p:cNvSpPr>
          <p:nvPr>
            <p:ph idx="1"/>
          </p:nvPr>
        </p:nvSpPr>
        <p:spPr>
          <a:xfrm>
            <a:off x="457200" y="1550647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Materials &amp; Setup:</a:t>
            </a:r>
          </a:p>
          <a:p>
            <a:pPr lvl="1"/>
            <a:r>
              <a:rPr lang="en-US" dirty="0" smtClean="0"/>
              <a:t>Checkerboard</a:t>
            </a:r>
          </a:p>
          <a:p>
            <a:pPr lvl="1"/>
            <a:r>
              <a:rPr lang="en-US" dirty="0" smtClean="0"/>
              <a:t>16</a:t>
            </a:r>
            <a:r>
              <a:rPr lang="en-US" baseline="0" dirty="0" smtClean="0"/>
              <a:t> pieces per player on back two ranks (rows)</a:t>
            </a:r>
          </a:p>
          <a:p>
            <a:pPr lvl="0"/>
            <a:r>
              <a:rPr lang="en-US" dirty="0" smtClean="0"/>
              <a:t>Object:</a:t>
            </a:r>
          </a:p>
          <a:p>
            <a:pPr lvl="1"/>
            <a:r>
              <a:rPr lang="en-US" dirty="0" smtClean="0"/>
              <a:t>Move</a:t>
            </a:r>
            <a:r>
              <a:rPr lang="en-US" baseline="0" dirty="0" smtClean="0"/>
              <a:t> one of your pieces to your opponent’s back rank, or</a:t>
            </a:r>
          </a:p>
          <a:p>
            <a:pPr lvl="1"/>
            <a:r>
              <a:rPr lang="en-US" baseline="0" dirty="0" smtClean="0"/>
              <a:t>Eliminate all opponent pieces.</a:t>
            </a:r>
          </a:p>
        </p:txBody>
      </p:sp>
      <p:grpSp>
        <p:nvGrpSpPr>
          <p:cNvPr id="191" name="Group 190"/>
          <p:cNvGrpSpPr/>
          <p:nvPr/>
        </p:nvGrpSpPr>
        <p:grpSpPr>
          <a:xfrm>
            <a:off x="4298156" y="1709055"/>
            <a:ext cx="4262438" cy="4267203"/>
            <a:chOff x="4298156" y="1709055"/>
            <a:chExt cx="4262438" cy="4267203"/>
          </a:xfrm>
        </p:grpSpPr>
        <p:sp>
          <p:nvSpPr>
            <p:cNvPr id="4" name="Rectangle 3"/>
            <p:cNvSpPr/>
            <p:nvPr/>
          </p:nvSpPr>
          <p:spPr>
            <a:xfrm>
              <a:off x="4298156" y="1709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831556" y="1709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4956" y="1709055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93594" y="1709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26994" y="1709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60394" y="1709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93794" y="1709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027194" y="1709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831556" y="2242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364956" y="2242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898356" y="2242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426994" y="2242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960394" y="2242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493794" y="2242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027194" y="2242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298156" y="2242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298156" y="2775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831556" y="2775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64956" y="2775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93594" y="2775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26994" y="2775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960394" y="2775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493794" y="2775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8027194" y="2775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831556" y="33092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364956" y="33092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898356" y="33092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426994" y="33092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60394" y="33092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493794" y="33092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8027194" y="33092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298156" y="33092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298156" y="38426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831556" y="38426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364956" y="38426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893594" y="38426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426994" y="38426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60394" y="38426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493794" y="38426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8027194" y="38426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831556" y="4376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364956" y="4376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898356" y="4376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426994" y="4376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960394" y="4376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493794" y="4376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8027194" y="43760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298156" y="43760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298156" y="4909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831556" y="4909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364956" y="4909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893594" y="4909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6426994" y="4909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960394" y="4909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493794" y="49094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027194" y="49094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831556" y="5442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364956" y="5442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898356" y="5442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426994" y="5442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960394" y="5442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493794" y="5442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027194" y="5442858"/>
              <a:ext cx="533400" cy="533400"/>
            </a:xfrm>
            <a:prstGeom prst="rect">
              <a:avLst/>
            </a:prstGeom>
            <a:solidFill>
              <a:srgbClr val="D9F39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298156" y="5442858"/>
              <a:ext cx="533400" cy="533400"/>
            </a:xfrm>
            <a:prstGeom prst="rect">
              <a:avLst/>
            </a:prstGeom>
            <a:solidFill>
              <a:srgbClr val="90C51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4355306" y="17641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Oval 158"/>
            <p:cNvSpPr/>
            <p:nvPr/>
          </p:nvSpPr>
          <p:spPr>
            <a:xfrm>
              <a:off x="4355306" y="22975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/>
            <p:nvPr/>
          </p:nvSpPr>
          <p:spPr>
            <a:xfrm>
              <a:off x="4888706" y="17641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/>
            <p:nvPr/>
          </p:nvSpPr>
          <p:spPr>
            <a:xfrm>
              <a:off x="4888706" y="2297565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/>
            <p:nvPr/>
          </p:nvSpPr>
          <p:spPr>
            <a:xfrm>
              <a:off x="5417344" y="1764165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5422106" y="22975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5955506" y="17641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5950744" y="2297564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6484144" y="17641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6484144" y="22975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7017544" y="1764164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7017544" y="2297563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7550944" y="17641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>
              <a:off x="7550944" y="22975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>
              <a:off x="8084344" y="17641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/>
            <p:nvPr/>
          </p:nvSpPr>
          <p:spPr>
            <a:xfrm>
              <a:off x="8084344" y="2297566"/>
              <a:ext cx="419100" cy="42318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355306" y="49645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355306" y="54979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888706" y="4963885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4888706" y="54979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5417343" y="4963884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5417343" y="5497965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5950744" y="4963883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5950743" y="54979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/>
            <p:nvPr/>
          </p:nvSpPr>
          <p:spPr>
            <a:xfrm>
              <a:off x="6484144" y="49645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6484144" y="5497964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7017544" y="49645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7017544" y="54979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7550944" y="49645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7550944" y="54979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8093869" y="4963882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8084344" y="5497966"/>
              <a:ext cx="419100" cy="42318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144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Breakthrough: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96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Your</a:t>
            </a:r>
            <a:r>
              <a:rPr lang="en-US" baseline="0" dirty="0" smtClean="0"/>
              <a:t> p</a:t>
            </a:r>
            <a:r>
              <a:rPr lang="en-US" dirty="0" smtClean="0"/>
              <a:t>iece</a:t>
            </a:r>
            <a:r>
              <a:rPr lang="en-US" baseline="0" dirty="0" smtClean="0"/>
              <a:t> </a:t>
            </a:r>
            <a:r>
              <a:rPr lang="en-US" dirty="0" smtClean="0"/>
              <a:t>can</a:t>
            </a:r>
            <a:r>
              <a:rPr lang="en-US" baseline="0" dirty="0" smtClean="0"/>
              <a:t> move forward (toward your opponent) or diagonally forward into an empty space.</a:t>
            </a:r>
          </a:p>
          <a:p>
            <a:r>
              <a:rPr lang="en-US" dirty="0" smtClean="0"/>
              <a:t>Your</a:t>
            </a:r>
            <a:r>
              <a:rPr lang="en-US" baseline="0" dirty="0" smtClean="0"/>
              <a:t> piece can capture by moving diagonally forward onto an opponent piece.  The captured opponent piece is removed from the board.  Captures are</a:t>
            </a:r>
            <a:r>
              <a:rPr lang="en-US" dirty="0" smtClean="0"/>
              <a:t> optional.</a:t>
            </a:r>
            <a:endParaRPr lang="en-US" baseline="0" dirty="0" smtClean="0"/>
          </a:p>
          <a:p>
            <a:r>
              <a:rPr lang="en-US" dirty="0" smtClean="0"/>
              <a:t>(Your piece is thus blocked from movement by a forward opponent</a:t>
            </a:r>
            <a:r>
              <a:rPr lang="en-US" dirty="0"/>
              <a:t>,</a:t>
            </a:r>
            <a:r>
              <a:rPr lang="en-US" dirty="0" smtClean="0"/>
              <a:t> or from your own pieces.)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67538" y="17090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00938" y="17090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034338" y="17090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67538" y="22424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00938" y="22424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34338" y="22424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67538" y="33092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500938" y="33092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034338" y="33092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967538" y="38426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500938" y="38426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8034338" y="38426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967538" y="49094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500938" y="49094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8034338" y="49094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967538" y="54428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500938" y="5442858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034338" y="5442858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024688" y="3364366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558088" y="3364365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8091488" y="3364364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024688" y="4964566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558088" y="2288493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558088" y="4964566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558088" y="5497966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101013" y="4963882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7558088" y="3897766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7234238" y="1975758"/>
            <a:ext cx="1066800" cy="533400"/>
            <a:chOff x="7234238" y="1975758"/>
            <a:chExt cx="1066800" cy="533400"/>
          </a:xfrm>
        </p:grpSpPr>
        <p:cxnSp>
          <p:nvCxnSpPr>
            <p:cNvPr id="103" name="Straight Arrow Connector 102"/>
            <p:cNvCxnSpPr/>
            <p:nvPr/>
          </p:nvCxnSpPr>
          <p:spPr>
            <a:xfrm flipH="1" flipV="1">
              <a:off x="7234238" y="1975758"/>
              <a:ext cx="533400" cy="524326"/>
            </a:xfrm>
            <a:prstGeom prst="straightConnector1">
              <a:avLst/>
            </a:prstGeom>
            <a:ln w="44450">
              <a:solidFill>
                <a:schemeClr val="tx1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H="1" flipV="1">
              <a:off x="7762875" y="1975758"/>
              <a:ext cx="4764" cy="533400"/>
            </a:xfrm>
            <a:prstGeom prst="straightConnector1">
              <a:avLst/>
            </a:prstGeom>
            <a:ln w="44450">
              <a:solidFill>
                <a:schemeClr val="tx1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7767638" y="1975758"/>
              <a:ext cx="533400" cy="524326"/>
            </a:xfrm>
            <a:prstGeom prst="straightConnector1">
              <a:avLst/>
            </a:prstGeom>
            <a:ln w="44450">
              <a:solidFill>
                <a:schemeClr val="tx1"/>
              </a:solidFill>
              <a:round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 flipH="1" flipV="1">
            <a:off x="7234239" y="3575958"/>
            <a:ext cx="533400" cy="524326"/>
          </a:xfrm>
          <a:prstGeom prst="straightConnector1">
            <a:avLst/>
          </a:prstGeom>
          <a:ln w="44450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7767639" y="3575958"/>
            <a:ext cx="533400" cy="524326"/>
          </a:xfrm>
          <a:prstGeom prst="straightConnector1">
            <a:avLst/>
          </a:prstGeom>
          <a:ln w="44450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Multiply 123"/>
          <p:cNvSpPr/>
          <p:nvPr/>
        </p:nvSpPr>
        <p:spPr>
          <a:xfrm>
            <a:off x="7081838" y="3434784"/>
            <a:ext cx="304800" cy="282347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Multiply 124"/>
          <p:cNvSpPr/>
          <p:nvPr/>
        </p:nvSpPr>
        <p:spPr>
          <a:xfrm>
            <a:off x="8148639" y="3434784"/>
            <a:ext cx="304800" cy="282347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Breakthrough: 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 to play, red to break through to blue’s back rank and win.  What is red’s correct play?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05200" y="3342911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342911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3342911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05400" y="3342911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05200" y="3876311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038600" y="3876311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0" y="3876311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05400" y="3876311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505200" y="4409711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4409711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72000" y="4409711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05400" y="4409711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562350" y="3398019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095750" y="3398017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629150" y="3398019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162550" y="3398019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4629150" y="4464066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5162550" y="4464819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5791200" y="3398019"/>
            <a:ext cx="196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 </a:t>
            </a:r>
            <a:r>
              <a:rPr lang="en-US" dirty="0" smtClean="0"/>
              <a:t>blue’s back 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Breakthrough: Example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76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Red to play, red to break through to blue’s back rank and win.  </a:t>
            </a:r>
            <a:r>
              <a:rPr lang="en-US" sz="2400" dirty="0"/>
              <a:t>R</a:t>
            </a:r>
            <a:r>
              <a:rPr lang="en-US" sz="2400" dirty="0" smtClean="0"/>
              <a:t>ed’s correct play moves the right piece forward.  Blue must capture, but red recaptures and will be unstoppable.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9962" y="2769642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73362" y="2769642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06762" y="2769642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40162" y="2769642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39962" y="3303042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73362" y="3303042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06762" y="3303042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40162" y="3303042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039962" y="3836442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73362" y="3836442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106762" y="3836442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640162" y="3836442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097112" y="2824750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30512" y="2824748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163912" y="2824750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697312" y="2824750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163912" y="3890797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697312" y="3891550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70438" y="2769644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03838" y="2769644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37238" y="2769644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70638" y="2769644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70438" y="3303044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03838" y="3303044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37238" y="3303044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570638" y="3303044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70438" y="3836444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503838" y="3836444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37238" y="3836444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70638" y="3836444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27588" y="2824752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60988" y="2824750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094388" y="2824752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7788" y="2824752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4388" y="3890799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627788" y="3358150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039962" y="49527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573362" y="49527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06762" y="49527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40162" y="49527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039962" y="54861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73362" y="54861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106762" y="54861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640162" y="54861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039962" y="60195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573362" y="60195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06762" y="60195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640162" y="60195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097112" y="5007903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630512" y="5007901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97312" y="5541303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697312" y="5007903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163912" y="6073950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4970438" y="49527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5503838" y="49527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6037238" y="49527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6570638" y="49527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4970438" y="54861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5503838" y="54861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6037238" y="54861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570638" y="54861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70438" y="60195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503838" y="60195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6037238" y="6019595"/>
            <a:ext cx="533400" cy="533400"/>
          </a:xfrm>
          <a:prstGeom prst="rect">
            <a:avLst/>
          </a:prstGeom>
          <a:solidFill>
            <a:srgbClr val="D9F3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6570638" y="6019595"/>
            <a:ext cx="533400" cy="533400"/>
          </a:xfrm>
          <a:prstGeom prst="rect">
            <a:avLst/>
          </a:prstGeom>
          <a:solidFill>
            <a:srgbClr val="90C51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027588" y="5007903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560988" y="5007901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27788" y="5007903"/>
            <a:ext cx="419100" cy="42318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627788" y="5541302"/>
            <a:ext cx="419100" cy="42318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3373462" y="5219492"/>
            <a:ext cx="533400" cy="533403"/>
          </a:xfrm>
          <a:prstGeom prst="straightConnector1">
            <a:avLst/>
          </a:prstGeom>
          <a:ln w="44450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6832574" y="3569744"/>
            <a:ext cx="4764" cy="533400"/>
          </a:xfrm>
          <a:prstGeom prst="straightConnector1">
            <a:avLst/>
          </a:prstGeom>
          <a:ln w="44450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6299174" y="5752895"/>
            <a:ext cx="533400" cy="524326"/>
          </a:xfrm>
          <a:prstGeom prst="straightConnector1">
            <a:avLst/>
          </a:prstGeom>
          <a:ln w="44450">
            <a:solidFill>
              <a:schemeClr val="tx1"/>
            </a:solidFill>
            <a:round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Breakthrough: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pieces are more valuable, so avoid forward trades/losses.</a:t>
            </a:r>
          </a:p>
          <a:p>
            <a:r>
              <a:rPr lang="en-US" dirty="0" smtClean="0"/>
              <a:t>Keep back rank pieces as long as possible in columns 2, 3, 6, and 7.</a:t>
            </a:r>
          </a:p>
          <a:p>
            <a:r>
              <a:rPr lang="en-US" dirty="0" smtClean="0"/>
              <a:t>Balance pieces between light/dark squares to avoid an easy walk through your defense.</a:t>
            </a:r>
          </a:p>
          <a:p>
            <a:pPr lvl="1"/>
            <a:r>
              <a:rPr lang="en-US" dirty="0" smtClean="0"/>
              <a:t>At the same time, watch for opponent imbalances for opportunities to break through.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These are but a few game possibilities when one combines a Chess set with Poker chips.</a:t>
            </a:r>
          </a:p>
          <a:p>
            <a:r>
              <a:rPr lang="en-US" dirty="0" smtClean="0"/>
              <a:t>What interesting Chess and Chip games might you invent?</a:t>
            </a:r>
          </a:p>
          <a:p>
            <a:r>
              <a:rPr lang="en-US" dirty="0" smtClean="0"/>
              <a:t>More Chess</a:t>
            </a:r>
            <a:r>
              <a:rPr lang="en-US" baseline="0" dirty="0" smtClean="0"/>
              <a:t> and Chip games at </a:t>
            </a:r>
            <a:r>
              <a:rPr lang="en-US" sz="2400" dirty="0" smtClean="0">
                <a:hlinkClick r:id="rId3"/>
              </a:rPr>
              <a:t>http://cs.gettysburg.edu/~tneller/games/chessnchips.html</a:t>
            </a:r>
            <a:endParaRPr lang="en-US" dirty="0" smtClean="0"/>
          </a:p>
          <a:p>
            <a:r>
              <a:rPr lang="en-US" dirty="0" smtClean="0"/>
              <a:t>Enjoy! </a:t>
            </a:r>
          </a:p>
          <a:p>
            <a:r>
              <a:rPr lang="en-US" dirty="0" smtClean="0"/>
              <a:t>Sources: </a:t>
            </a:r>
            <a:r>
              <a:rPr lang="en-US" i="1" dirty="0" smtClean="0"/>
              <a:t>A</a:t>
            </a:r>
            <a:r>
              <a:rPr lang="en-US" i="1" baseline="0" dirty="0" smtClean="0"/>
              <a:t> Gamut of Games </a:t>
            </a:r>
            <a:r>
              <a:rPr lang="en-US" i="0" baseline="0" dirty="0" smtClean="0"/>
              <a:t>by Sid </a:t>
            </a:r>
            <a:r>
              <a:rPr lang="en-US" i="0" baseline="0" dirty="0" err="1" smtClean="0"/>
              <a:t>Sackson</a:t>
            </a:r>
            <a:r>
              <a:rPr lang="en-US" i="0" baseline="0" dirty="0" smtClean="0"/>
              <a:t>, </a:t>
            </a:r>
            <a:r>
              <a:rPr lang="en-US" dirty="0" smtClean="0"/>
              <a:t>Wikipedia,</a:t>
            </a:r>
            <a:r>
              <a:rPr lang="en-US" baseline="0" dirty="0" smtClean="0"/>
              <a:t> </a:t>
            </a:r>
            <a:r>
              <a:rPr lang="en-US" dirty="0" smtClean="0"/>
              <a:t>Google images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“How could</a:t>
            </a:r>
            <a:r>
              <a:rPr lang="en-US" baseline="0" dirty="0" smtClean="0"/>
              <a:t> one get the most varied, quality gaming for the least cost?”</a:t>
            </a:r>
          </a:p>
          <a:p>
            <a:r>
              <a:rPr lang="en-US" baseline="0" dirty="0" smtClean="0"/>
              <a:t>My top 5 game equipment picks for fun and variety at low cost:</a:t>
            </a:r>
          </a:p>
          <a:p>
            <a:pPr lvl="1"/>
            <a:r>
              <a:rPr lang="en-US" dirty="0" smtClean="0"/>
              <a:t>Pencil</a:t>
            </a:r>
            <a:r>
              <a:rPr lang="en-US" baseline="0" dirty="0" smtClean="0"/>
              <a:t> and paper</a:t>
            </a:r>
          </a:p>
          <a:p>
            <a:pPr lvl="1"/>
            <a:r>
              <a:rPr lang="en-US" baseline="0" dirty="0" smtClean="0"/>
              <a:t>Playing cards</a:t>
            </a:r>
          </a:p>
          <a:p>
            <a:pPr lvl="1"/>
            <a:r>
              <a:rPr lang="en-US" dirty="0" smtClean="0"/>
              <a:t>Dice</a:t>
            </a:r>
          </a:p>
          <a:p>
            <a:pPr lvl="1"/>
            <a:r>
              <a:rPr lang="en-US" baseline="0" dirty="0" smtClean="0"/>
              <a:t>Chess set</a:t>
            </a:r>
          </a:p>
          <a:p>
            <a:pPr lvl="1"/>
            <a:r>
              <a:rPr lang="en-US" dirty="0" smtClean="0"/>
              <a:t>Poker chips</a:t>
            </a:r>
          </a:p>
          <a:p>
            <a:r>
              <a:rPr lang="en-US" dirty="0" smtClean="0"/>
              <a:t>Chess set + poker chips = greatly expanded 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A</a:t>
            </a:r>
            <a:r>
              <a:rPr lang="en-US" baseline="0" dirty="0" smtClean="0"/>
              <a:t> Sampling of Chess and Chip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hlinkClick r:id="rId3"/>
              </a:rPr>
              <a:t>Amazons</a:t>
            </a:r>
            <a:endParaRPr lang="en-US" baseline="0" dirty="0" smtClean="0"/>
          </a:p>
          <a:p>
            <a:pPr lvl="1"/>
            <a:r>
              <a:rPr lang="en-US" baseline="0" dirty="0" smtClean="0"/>
              <a:t>invented in 1988 by Walter </a:t>
            </a:r>
            <a:r>
              <a:rPr lang="en-US" baseline="0" dirty="0" err="1" smtClean="0"/>
              <a:t>Zamkauskas</a:t>
            </a:r>
            <a:r>
              <a:rPr lang="en-US" baseline="0" dirty="0" smtClean="0"/>
              <a:t> of</a:t>
            </a:r>
            <a:r>
              <a:rPr lang="en-US" dirty="0" smtClean="0"/>
              <a:t> Argentina</a:t>
            </a:r>
            <a:endParaRPr lang="en-US" baseline="0" dirty="0" smtClean="0"/>
          </a:p>
          <a:p>
            <a:pPr lvl="1"/>
            <a:r>
              <a:rPr lang="en-US" baseline="0" dirty="0" smtClean="0"/>
              <a:t>“El </a:t>
            </a:r>
            <a:r>
              <a:rPr lang="en-US" baseline="0" dirty="0" err="1" smtClean="0"/>
              <a:t>Juego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Amazonas” is a trademark of </a:t>
            </a:r>
            <a:r>
              <a:rPr lang="en-US" baseline="0" dirty="0" err="1" smtClean="0"/>
              <a:t>Ediciones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Mente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>
                <a:hlinkClick r:id="rId4"/>
              </a:rPr>
              <a:t>Ataxx</a:t>
            </a:r>
            <a:endParaRPr lang="en-US" baseline="0" dirty="0" smtClean="0"/>
          </a:p>
          <a:p>
            <a:pPr lvl="1"/>
            <a:r>
              <a:rPr lang="en-US" dirty="0"/>
              <a:t>I</a:t>
            </a:r>
            <a:r>
              <a:rPr lang="en-US" baseline="0" dirty="0" smtClean="0"/>
              <a:t>nvented by Dave </a:t>
            </a:r>
            <a:r>
              <a:rPr lang="en-US" baseline="0" dirty="0" err="1" smtClean="0"/>
              <a:t>Crummack</a:t>
            </a:r>
            <a:r>
              <a:rPr lang="en-US" baseline="0" dirty="0" smtClean="0"/>
              <a:t> and Craig Galley in 1988 and was originally called Infection</a:t>
            </a:r>
          </a:p>
          <a:p>
            <a:pPr lvl="1"/>
            <a:r>
              <a:rPr lang="en-US" dirty="0" smtClean="0"/>
              <a:t>First appeared as a Leland arcade game in 1990</a:t>
            </a:r>
          </a:p>
          <a:p>
            <a:pPr lvl="1"/>
            <a:r>
              <a:rPr lang="en-US" baseline="0" dirty="0" smtClean="0"/>
              <a:t>Believed to be in the public domain</a:t>
            </a:r>
          </a:p>
          <a:p>
            <a:r>
              <a:rPr lang="en-US" baseline="0" dirty="0" smtClean="0">
                <a:hlinkClick r:id="rId5"/>
              </a:rPr>
              <a:t>Lines of Action</a:t>
            </a:r>
            <a:endParaRPr lang="en-US" baseline="0" dirty="0" smtClean="0"/>
          </a:p>
          <a:p>
            <a:pPr lvl="1"/>
            <a:r>
              <a:rPr lang="en-US" dirty="0"/>
              <a:t>I</a:t>
            </a:r>
            <a:r>
              <a:rPr lang="en-US" baseline="0" dirty="0" smtClean="0"/>
              <a:t>nvented by Claude </a:t>
            </a:r>
            <a:r>
              <a:rPr lang="en-US" baseline="0" dirty="0" err="1" smtClean="0"/>
              <a:t>Soucie</a:t>
            </a:r>
            <a:endParaRPr lang="en-US" baseline="0" dirty="0" smtClean="0"/>
          </a:p>
          <a:p>
            <a:pPr lvl="1"/>
            <a:r>
              <a:rPr lang="en-US" dirty="0" smtClean="0"/>
              <a:t>First publicized in Sid </a:t>
            </a:r>
            <a:r>
              <a:rPr lang="en-US" dirty="0" err="1" smtClean="0"/>
              <a:t>Sackson's</a:t>
            </a:r>
            <a:r>
              <a:rPr lang="en-US" dirty="0" smtClean="0"/>
              <a:t> book </a:t>
            </a:r>
            <a:r>
              <a:rPr lang="en-US" i="1" dirty="0" smtClean="0"/>
              <a:t>A Gamut of Games </a:t>
            </a:r>
            <a:r>
              <a:rPr lang="en-US" dirty="0" smtClean="0"/>
              <a:t>(1969)</a:t>
            </a:r>
          </a:p>
          <a:p>
            <a:pPr lvl="1"/>
            <a:r>
              <a:rPr lang="en-US" dirty="0"/>
              <a:t>A</a:t>
            </a:r>
            <a:r>
              <a:rPr lang="en-US" baseline="0" dirty="0" smtClean="0"/>
              <a:t> focus of AI competition in the annual</a:t>
            </a:r>
            <a:r>
              <a:rPr lang="en-US" dirty="0" smtClean="0"/>
              <a:t> Computer </a:t>
            </a:r>
            <a:r>
              <a:rPr lang="en-US" dirty="0" smtClean="0"/>
              <a:t>Olympiads</a:t>
            </a:r>
          </a:p>
          <a:p>
            <a:r>
              <a:rPr lang="en-US" baseline="0" dirty="0" smtClean="0">
                <a:hlinkClick r:id="rId6"/>
              </a:rPr>
              <a:t>Breakthrough</a:t>
            </a:r>
            <a:endParaRPr lang="en-US" baseline="0" dirty="0" smtClean="0"/>
          </a:p>
          <a:p>
            <a:pPr lvl="1"/>
            <a:r>
              <a:rPr lang="en-US" dirty="0" smtClean="0"/>
              <a:t>Invented by Dan </a:t>
            </a:r>
            <a:r>
              <a:rPr lang="en-US" dirty="0" err="1" smtClean="0"/>
              <a:t>Troyka</a:t>
            </a:r>
            <a:r>
              <a:rPr lang="en-US" dirty="0" smtClean="0"/>
              <a:t> in 2000, originally on 7x7 board</a:t>
            </a:r>
          </a:p>
          <a:p>
            <a:pPr lvl="1"/>
            <a:r>
              <a:rPr lang="en-US" baseline="0" dirty="0" smtClean="0"/>
              <a:t>Winner of 2001 About.com 8x8 Game </a:t>
            </a:r>
            <a:r>
              <a:rPr lang="en-US" dirty="0"/>
              <a:t>D</a:t>
            </a:r>
            <a:r>
              <a:rPr lang="en-US" baseline="0" dirty="0" smtClean="0"/>
              <a:t>esign </a:t>
            </a:r>
            <a:r>
              <a:rPr lang="en-US" dirty="0" smtClean="0"/>
              <a:t>C</a:t>
            </a:r>
            <a:r>
              <a:rPr lang="en-US" baseline="0" dirty="0" smtClean="0"/>
              <a:t>ompetition</a:t>
            </a:r>
          </a:p>
          <a:p>
            <a:pPr lvl="1"/>
            <a:r>
              <a:rPr lang="en-US" dirty="0" smtClean="0"/>
              <a:t>Played competitively at </a:t>
            </a:r>
            <a:r>
              <a:rPr lang="en-US" dirty="0" smtClean="0">
                <a:hlinkClick r:id="rId7"/>
              </a:rPr>
              <a:t>http://littlegolem.net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Object: To be the last player with a legal move.</a:t>
            </a:r>
            <a:endParaRPr lang="en-US" baseline="0" dirty="0" smtClean="0"/>
          </a:p>
          <a:p>
            <a:pPr lvl="0"/>
            <a:r>
              <a:rPr lang="en-US" baseline="0" dirty="0" smtClean="0"/>
              <a:t>Board: square grid (10x10 standard, but smaller works)</a:t>
            </a:r>
          </a:p>
          <a:p>
            <a:pPr lvl="0"/>
            <a:r>
              <a:rPr lang="en-US" dirty="0" smtClean="0"/>
              <a:t>Pieces: </a:t>
            </a:r>
          </a:p>
          <a:p>
            <a:pPr lvl="1"/>
            <a:r>
              <a:rPr lang="en-US" dirty="0" smtClean="0"/>
              <a:t>4 Amazons</a:t>
            </a:r>
            <a:r>
              <a:rPr lang="en-US" baseline="0" dirty="0" smtClean="0"/>
              <a:t> each in light/dark colors (e.g. Chess pawns)</a:t>
            </a:r>
          </a:p>
          <a:p>
            <a:pPr lvl="1"/>
            <a:r>
              <a:rPr lang="en-US" dirty="0"/>
              <a:t>M</a:t>
            </a:r>
            <a:r>
              <a:rPr lang="en-US" baseline="0" dirty="0" smtClean="0"/>
              <a:t>arkers to mark “arrows” on grid (e.g. </a:t>
            </a:r>
            <a:r>
              <a:rPr lang="en-US" dirty="0" smtClean="0"/>
              <a:t>Poker chips)</a:t>
            </a:r>
            <a:endParaRPr lang="en-US" baseline="0" dirty="0" smtClean="0"/>
          </a:p>
          <a:p>
            <a:pPr lvl="0"/>
            <a:r>
              <a:rPr lang="en-US" dirty="0" smtClean="0"/>
              <a:t>Initial setup: (see figure)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light color plays first</a:t>
            </a:r>
            <a:r>
              <a:rPr lang="en-US" dirty="0" smtClean="0"/>
              <a:t>.</a:t>
            </a:r>
          </a:p>
        </p:txBody>
      </p:sp>
      <p:pic>
        <p:nvPicPr>
          <p:cNvPr id="2153" name="Picture 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90000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TextBox 108"/>
          <p:cNvSpPr txBox="1"/>
          <p:nvPr/>
        </p:nvSpPr>
        <p:spPr>
          <a:xfrm>
            <a:off x="7391400" y="4724400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Wikipedia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5181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a chess board, pieces can be placed at a3, c1, f1, h3 and a6, c8, f8, h6.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Amazons: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 move consists of two parts:</a:t>
            </a:r>
          </a:p>
          <a:p>
            <a:pPr lvl="1"/>
            <a:r>
              <a:rPr lang="en-US" dirty="0" smtClean="0"/>
              <a:t>An </a:t>
            </a:r>
            <a:r>
              <a:rPr lang="en-US" b="1" dirty="0" smtClean="0"/>
              <a:t>Amazon</a:t>
            </a:r>
            <a:r>
              <a:rPr lang="en-US" dirty="0" smtClean="0"/>
              <a:t> of one’s color makes a non-capturing queen move.</a:t>
            </a:r>
          </a:p>
          <a:p>
            <a:pPr lvl="1"/>
            <a:r>
              <a:rPr lang="en-US" dirty="0" smtClean="0"/>
              <a:t>The moved Amazon then shoots an </a:t>
            </a:r>
            <a:r>
              <a:rPr lang="en-US" b="1" dirty="0" smtClean="0"/>
              <a:t>arrow</a:t>
            </a:r>
            <a:r>
              <a:rPr lang="en-US" dirty="0" smtClean="0"/>
              <a:t> a non-capturing queen move away from the Amazon’s new space.</a:t>
            </a:r>
          </a:p>
          <a:p>
            <a:pPr lvl="0"/>
            <a:r>
              <a:rPr lang="en-US" dirty="0" smtClean="0"/>
              <a:t>Amazons and arrows block spaces.  Amazons do not capture.  Pieces may not move on or beyond blocked spaces.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46767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43800" y="5486400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Wikipedia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Amazons: Game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Play sometimes ends by mutual consent when all Amazons are separated and the number of remaining legal moves is easily counted.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0894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43800" y="6019800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Wikipedia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Ataxx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Object: to have the most squares with your color at game end.</a:t>
            </a:r>
          </a:p>
          <a:p>
            <a:r>
              <a:rPr lang="en-US" dirty="0" smtClean="0"/>
              <a:t>Board: 7x7 square grid</a:t>
            </a:r>
          </a:p>
          <a:p>
            <a:pPr lvl="1"/>
            <a:r>
              <a:rPr lang="en-US" dirty="0" smtClean="0"/>
              <a:t>Variations: some squares may be blocked, hex grid, grid size</a:t>
            </a:r>
          </a:p>
          <a:p>
            <a:r>
              <a:rPr lang="en-US" dirty="0" smtClean="0"/>
              <a:t>Pieces: 2 contrasting color poker chips per grid square, stacked as in </a:t>
            </a:r>
            <a:r>
              <a:rPr lang="en-US" dirty="0" err="1" smtClean="0"/>
              <a:t>Reversi</a:t>
            </a:r>
            <a:r>
              <a:rPr lang="en-US" dirty="0" smtClean="0"/>
              <a:t>/Othello.</a:t>
            </a:r>
          </a:p>
          <a:p>
            <a:r>
              <a:rPr lang="en-US" dirty="0" smtClean="0"/>
              <a:t>Initial setup: Usually two light-color-on-top stacks in two corners, and two dark-color-on-top stacks in the other two corners.</a:t>
            </a:r>
          </a:p>
          <a:p>
            <a:r>
              <a:rPr lang="en-US" dirty="0" smtClean="0"/>
              <a:t>Light goes first.</a:t>
            </a:r>
            <a:endParaRPr lang="en-US" dirty="0"/>
          </a:p>
        </p:txBody>
      </p:sp>
      <p:pic>
        <p:nvPicPr>
          <p:cNvPr id="21508" name="Picture 4" descr="http://media.giantbomb.com/uploads/2/25598/1324358-ataxx_sup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048000" cy="2286001"/>
          </a:xfrm>
          <a:prstGeom prst="rect">
            <a:avLst/>
          </a:prstGeom>
          <a:noFill/>
        </p:spPr>
      </p:pic>
      <p:pic>
        <p:nvPicPr>
          <p:cNvPr id="21510" name="Picture 6" descr="http://media.giantbomb.com/uploads/2/25598/1324359-ataxx_sm_su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019425" cy="2266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Ataxx</a:t>
            </a:r>
            <a:r>
              <a:rPr lang="en-US" dirty="0" smtClean="0"/>
              <a:t>: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types of actions:</a:t>
            </a:r>
          </a:p>
          <a:p>
            <a:pPr lvl="1"/>
            <a:r>
              <a:rPr lang="en-US" dirty="0" smtClean="0"/>
              <a:t>Move a piece to an empty square 2 away. (by single orthogonal/diagonal steps)</a:t>
            </a:r>
          </a:p>
          <a:p>
            <a:pPr lvl="1"/>
            <a:r>
              <a:rPr lang="en-US" dirty="0" smtClean="0"/>
              <a:t>Grow a new piece into a square 1 away.</a:t>
            </a:r>
          </a:p>
          <a:p>
            <a:r>
              <a:rPr lang="en-US" dirty="0" smtClean="0"/>
              <a:t>All opponent pieces adjacent to the destination square are flipped and become your pieces.</a:t>
            </a:r>
          </a:p>
        </p:txBody>
      </p:sp>
      <p:pic>
        <p:nvPicPr>
          <p:cNvPr id="31748" name="Picture 4" descr="http://arcade.svatopluk.com/leland/ataxx/ataxx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05000" cy="1428751"/>
          </a:xfrm>
          <a:prstGeom prst="rect">
            <a:avLst/>
          </a:prstGeom>
          <a:noFill/>
        </p:spPr>
      </p:pic>
      <p:pic>
        <p:nvPicPr>
          <p:cNvPr id="31750" name="Picture 6" descr="Ataxx title screen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905000" cy="1428751"/>
          </a:xfrm>
          <a:prstGeom prst="rect">
            <a:avLst/>
          </a:prstGeom>
          <a:noFill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5" cstate="print"/>
          <a:srcRect l="1786" t="20757" r="46428" b="18668"/>
          <a:stretch>
            <a:fillRect/>
          </a:stretch>
        </p:blipFill>
        <p:spPr bwMode="auto">
          <a:xfrm>
            <a:off x="5181600" y="1905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 cstate="print"/>
          <a:srcRect l="1786" t="20757" r="46428" b="18668"/>
          <a:stretch>
            <a:fillRect/>
          </a:stretch>
        </p:blipFill>
        <p:spPr bwMode="auto">
          <a:xfrm>
            <a:off x="7086600" y="1905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7" cstate="print"/>
          <a:srcRect l="1786" t="20757" r="46428" b="18668"/>
          <a:stretch>
            <a:fillRect/>
          </a:stretch>
        </p:blipFill>
        <p:spPr bwMode="auto">
          <a:xfrm>
            <a:off x="5181600" y="4191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8" cstate="print"/>
          <a:srcRect l="1786" t="20757" r="46428" b="18668"/>
          <a:stretch>
            <a:fillRect/>
          </a:stretch>
        </p:blipFill>
        <p:spPr bwMode="auto">
          <a:xfrm>
            <a:off x="7086600" y="4191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Ataxx</a:t>
            </a:r>
            <a:r>
              <a:rPr lang="en-US" dirty="0" smtClean="0"/>
              <a:t>: Game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game ends when neither player can move (two consecutive passes).</a:t>
            </a:r>
          </a:p>
          <a:p>
            <a:pPr lvl="1"/>
            <a:r>
              <a:rPr lang="en-US" dirty="0" smtClean="0"/>
              <a:t>Alternatives: “…when the board is full”, “… when a player has no more pieces”.</a:t>
            </a:r>
          </a:p>
          <a:p>
            <a:r>
              <a:rPr lang="en-US" dirty="0" smtClean="0"/>
              <a:t>Then, the player with the most pieces wins.</a:t>
            </a:r>
          </a:p>
          <a:p>
            <a:r>
              <a:rPr lang="en-US" dirty="0" smtClean="0"/>
              <a:t>Draws may occur on boards with an even number of squares.</a:t>
            </a:r>
            <a:endParaRPr lang="en-US" dirty="0"/>
          </a:p>
        </p:txBody>
      </p:sp>
      <p:pic>
        <p:nvPicPr>
          <p:cNvPr id="35842" name="Picture 2" descr="http://upload.wikimedia.org/wikipedia/en/a/a0/Ataxx_JP_box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600200"/>
            <a:ext cx="3200400" cy="4512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1025</Words>
  <Application>Microsoft Office PowerPoint</Application>
  <PresentationFormat>On-screen Show (4:3)</PresentationFormat>
  <Paragraphs>127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 Sampling of Chess and Chip Games</vt:lpstr>
      <vt:lpstr>Motivation</vt:lpstr>
      <vt:lpstr>A Sampling of Chess and Chip Games</vt:lpstr>
      <vt:lpstr>Amazons</vt:lpstr>
      <vt:lpstr>Amazons: Move</vt:lpstr>
      <vt:lpstr>Amazons: Game End</vt:lpstr>
      <vt:lpstr>Ataxx</vt:lpstr>
      <vt:lpstr>Ataxx: Move</vt:lpstr>
      <vt:lpstr>Ataxx: Game End</vt:lpstr>
      <vt:lpstr>Lines of Action</vt:lpstr>
      <vt:lpstr>Lines of Action: Move</vt:lpstr>
      <vt:lpstr>Lines of Action: Game End</vt:lpstr>
      <vt:lpstr>Breakthrough</vt:lpstr>
      <vt:lpstr>Breakthrough: Setup and Object</vt:lpstr>
      <vt:lpstr>Breakthrough: Movement</vt:lpstr>
      <vt:lpstr>Breakthrough: Example </vt:lpstr>
      <vt:lpstr>Breakthrough: Example Solution</vt:lpstr>
      <vt:lpstr>Breakthrough: Strategy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Sampling of Chess and Chip Games</dc:title>
  <dc:creator>Todd Neller</dc:creator>
  <cp:lastModifiedBy>Todd Neller</cp:lastModifiedBy>
  <cp:revision>56</cp:revision>
  <dcterms:created xsi:type="dcterms:W3CDTF">2011-10-13T17:40:45Z</dcterms:created>
  <dcterms:modified xsi:type="dcterms:W3CDTF">2016-09-19T14:59:21Z</dcterms:modified>
</cp:coreProperties>
</file>