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10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9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9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5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3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7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9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4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5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4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5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9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42B8-92E3-462F-A294-B578DFA41D8D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6718-7FDF-49BF-ADE1-7F2189C2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9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hyperlink" Target="http://csedweek.org/lear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gburgh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Hour of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Todd Neller</a:t>
            </a:r>
          </a:p>
          <a:p>
            <a:r>
              <a:rPr lang="en-US" dirty="0" smtClean="0"/>
              <a:t>Gettysburg College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990600"/>
            <a:ext cx="59531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5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 of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“coding” or “programming”?</a:t>
            </a:r>
          </a:p>
          <a:p>
            <a:pPr lvl="1"/>
            <a:r>
              <a:rPr lang="en-US" dirty="0" smtClean="0"/>
              <a:t>Instructing a computer to solve a problem.</a:t>
            </a:r>
          </a:p>
          <a:p>
            <a:pPr lvl="1"/>
            <a:r>
              <a:rPr lang="en-US" dirty="0" smtClean="0"/>
              <a:t>Computer Scientists call programs “algorithms”.</a:t>
            </a:r>
            <a:endParaRPr lang="en-US" dirty="0"/>
          </a:p>
          <a:p>
            <a:r>
              <a:rPr lang="en-US" dirty="0" smtClean="0"/>
              <a:t>Who can code?</a:t>
            </a:r>
          </a:p>
          <a:p>
            <a:pPr lvl="1"/>
            <a:r>
              <a:rPr lang="en-US" dirty="0" smtClean="0"/>
              <a:t>You can.  You </a:t>
            </a:r>
            <a:r>
              <a:rPr lang="en-US" b="1" i="1" dirty="0" smtClean="0"/>
              <a:t>learn</a:t>
            </a:r>
            <a:r>
              <a:rPr lang="en-US" dirty="0" smtClean="0"/>
              <a:t> algorithms from a young age (example: </a:t>
            </a:r>
            <a:r>
              <a:rPr lang="en-US" dirty="0" err="1" smtClean="0"/>
              <a:t>multidigit</a:t>
            </a:r>
            <a:r>
              <a:rPr lang="en-US" dirty="0" smtClean="0"/>
              <a:t> addition).  You can also </a:t>
            </a:r>
            <a:r>
              <a:rPr lang="en-US" b="1" i="1" dirty="0" smtClean="0"/>
              <a:t>express</a:t>
            </a:r>
            <a:r>
              <a:rPr lang="en-US" dirty="0" smtClean="0"/>
              <a:t> algorithms with practice.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3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I code?</a:t>
            </a:r>
            <a:endParaRPr lang="en-US" dirty="0"/>
          </a:p>
          <a:p>
            <a:pPr lvl="1"/>
            <a:r>
              <a:rPr lang="en-US" dirty="0" smtClean="0"/>
              <a:t>It’s EMPOWERING.  “Knowledge is power.” Coders work the world’s knowledge.</a:t>
            </a:r>
            <a:endParaRPr lang="en-US" dirty="0"/>
          </a:p>
          <a:p>
            <a:pPr lvl="1"/>
            <a:r>
              <a:rPr lang="en-US" dirty="0" smtClean="0"/>
              <a:t>It’s PROFITABLE.  There’s a huge need for good computer problem solvers.  Large demand + small supply = $$$</a:t>
            </a:r>
          </a:p>
          <a:p>
            <a:pPr lvl="1"/>
            <a:r>
              <a:rPr lang="en-US" dirty="0" smtClean="0"/>
              <a:t>It’s </a:t>
            </a:r>
            <a:r>
              <a:rPr lang="en-US" dirty="0"/>
              <a:t>FUN.  Being a good problem solver is creative and satisfying.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Blockly</a:t>
            </a:r>
            <a:r>
              <a:rPr lang="en-US" dirty="0" smtClean="0"/>
              <a:t> Commands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85665" y="5023200"/>
            <a:ext cx="2555380" cy="1451581"/>
            <a:chOff x="1805395" y="4806343"/>
            <a:chExt cx="2555380" cy="1451581"/>
          </a:xfrm>
        </p:grpSpPr>
        <p:pic>
          <p:nvPicPr>
            <p:cNvPr id="2060" name="Picture 12" descr="https://docs.google.com/document/d/1F0VsFzdaspL-5Qx8RCWd1Qt_euuIBmewT6rFOFzniOo/pubimage?id=1F0VsFzdaspL-5Qx8RCWd1Qt_euuIBmewT6rFOFzniOo&amp;image_id=13ZvBxjQcraUnzQEj0GzsM3jHtcrvaI0P69pqqw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9610" y="5333999"/>
              <a:ext cx="2266950" cy="923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1805395" y="4806343"/>
              <a:ext cx="255538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If path __ do __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943765" y="2771774"/>
            <a:ext cx="2470420" cy="1723370"/>
            <a:chOff x="5943765" y="2771774"/>
            <a:chExt cx="2470420" cy="1723370"/>
          </a:xfrm>
        </p:grpSpPr>
        <p:pic>
          <p:nvPicPr>
            <p:cNvPr id="2058" name="Picture 10" descr="https://docs.google.com/document/d/1F0VsFzdaspL-5Qx8RCWd1Qt_euuIBmewT6rFOFzniOo/pubimage?id=1F0VsFzdaspL-5Qx8RCWd1Qt_euuIBmewT6rFOFzniOo&amp;image_id=1jDCbkrzOwGdLovXA_xdnPkAzjFGxtFas9Q-4Z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2663" y="3294994"/>
              <a:ext cx="1952625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5943765" y="2771774"/>
              <a:ext cx="24704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Repeat until __ 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38318" y="2911612"/>
            <a:ext cx="2537874" cy="1443694"/>
            <a:chOff x="3116422" y="2822851"/>
            <a:chExt cx="2537874" cy="1443694"/>
          </a:xfrm>
        </p:grpSpPr>
        <p:pic>
          <p:nvPicPr>
            <p:cNvPr id="2056" name="Picture 8" descr="https://docs.google.com/document/d/1F0VsFzdaspL-5Qx8RCWd1Qt_euuIBmewT6rFOFzniOo/pubimage?id=1F0VsFzdaspL-5Qx8RCWd1Qt_euuIBmewT6rFOFzniOo&amp;image_id=19yaFVQ9U00BcbG4jBsb3oqxe-6ABctXzLUodv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0484" y="3294994"/>
              <a:ext cx="1809750" cy="971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3116422" y="2822851"/>
              <a:ext cx="253787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Repeat __ times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338067" y="4806343"/>
            <a:ext cx="3574889" cy="1885295"/>
            <a:chOff x="4728940" y="4806343"/>
            <a:chExt cx="3574889" cy="1885295"/>
          </a:xfrm>
        </p:grpSpPr>
        <p:sp>
          <p:nvSpPr>
            <p:cNvPr id="16" name="Rectangle 15"/>
            <p:cNvSpPr/>
            <p:nvPr/>
          </p:nvSpPr>
          <p:spPr>
            <a:xfrm>
              <a:off x="4728940" y="4806343"/>
              <a:ext cx="35748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/>
                <a:t>If path __ do </a:t>
              </a:r>
              <a:r>
                <a:rPr lang="en-US" sz="2800" dirty="0" smtClean="0"/>
                <a:t>__ else __</a:t>
              </a:r>
              <a:endParaRPr lang="en-US" sz="2800" dirty="0"/>
            </a:p>
          </p:txBody>
        </p:sp>
        <p:pic>
          <p:nvPicPr>
            <p:cNvPr id="2062" name="Picture 14" descr="https://docs.google.com/document/d/1F0VsFzdaspL-5Qx8RCWd1Qt_euuIBmewT6rFOFzniOo/pubimage?id=1F0VsFzdaspL-5Qx8RCWd1Qt_euuIBmewT6rFOFzniOo&amp;image_id=1yxzaGImMmGMNx8ejpuCdmIgnsvuP4LNCzFCNlA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5323" y="5329563"/>
              <a:ext cx="1762125" cy="1362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228600" y="1575733"/>
            <a:ext cx="8744983" cy="1061384"/>
            <a:chOff x="228600" y="1575733"/>
            <a:chExt cx="8744983" cy="1061384"/>
          </a:xfrm>
        </p:grpSpPr>
        <p:grpSp>
          <p:nvGrpSpPr>
            <p:cNvPr id="7" name="Group 6"/>
            <p:cNvGrpSpPr/>
            <p:nvPr/>
          </p:nvGrpSpPr>
          <p:grpSpPr>
            <a:xfrm>
              <a:off x="2736953" y="1575733"/>
              <a:ext cx="2248821" cy="1061384"/>
              <a:chOff x="2934621" y="1575733"/>
              <a:chExt cx="2248821" cy="1061384"/>
            </a:xfrm>
          </p:grpSpPr>
          <p:pic>
            <p:nvPicPr>
              <p:cNvPr id="2050" name="Picture 2" descr="https://docs.google.com/document/d/1F0VsFzdaspL-5Qx8RCWd1Qt_euuIBmewT6rFOFzniOo/pubimage?id=1F0VsFzdaspL-5Qx8RCWd1Qt_euuIBmewT6rFOFzniOo&amp;image_id=1LhwcPUEw9S9QYi6LtoLU4Vu4JcNr1JLPOPwpsw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5581" y="1979891"/>
                <a:ext cx="1866900" cy="657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2934621" y="1575733"/>
                <a:ext cx="22488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Move forward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654008" y="1599547"/>
              <a:ext cx="3319575" cy="1013757"/>
              <a:chOff x="5654008" y="1575733"/>
              <a:chExt cx="3319575" cy="1013757"/>
            </a:xfrm>
          </p:grpSpPr>
          <p:pic>
            <p:nvPicPr>
              <p:cNvPr id="2052" name="Picture 4" descr="https://docs.google.com/document/d/1F0VsFzdaspL-5Qx8RCWd1Qt_euuIBmewT6rFOFzniOo/pubimage?id=1F0VsFzdaspL-5Qx8RCWd1Qt_euuIBmewT6rFOFzniOo&amp;image_id=1obVEDq9Q-B_qjtLaApd5lztD_A_cDZv8BGzX1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4008" y="2027515"/>
                <a:ext cx="1524000" cy="561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4" name="Picture 6" descr="https://docs.google.com/document/d/1F0VsFzdaspL-5Qx8RCWd1Qt_euuIBmewT6rFOFzniOo/pubimage?id=1F0VsFzdaspL-5Qx8RCWd1Qt_euuIBmewT6rFOFzniOo&amp;image_id=1n83zF7UNh9E8EqCLMYJnmfw5pUjQ777ZcTDsuw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59083" y="2046566"/>
                <a:ext cx="1714500" cy="5238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6144771" y="1575733"/>
                <a:ext cx="222862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Turn left/right</a:t>
                </a: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228600" y="1844815"/>
              <a:ext cx="1840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Statements</a:t>
              </a:r>
              <a:endParaRPr lang="en-US" sz="28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28600" y="3371849"/>
            <a:ext cx="1042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Loops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228600" y="5487380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Decisions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8414185" y="6349764"/>
            <a:ext cx="566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Play</a:t>
            </a:r>
            <a:endParaRPr lang="en-US" dirty="0"/>
          </a:p>
        </p:txBody>
      </p:sp>
      <p:pic>
        <p:nvPicPr>
          <p:cNvPr id="1026" name="Picture 2" descr="https://lh3.googleusercontent.com/sp0MgK8kgSFTuIFAUnJjm060GV-ZERPKK64qr6HHutYvqI047fMdqzJbHdEJnj0tVcmIARKi2h7yZl6PrI05Ferac0Z2oaxgwormui639HpKUfMJVyZnFaPqbGBQPH0Pv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380" y="3409293"/>
            <a:ext cx="18097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9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is Like Legos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spoken languages, computer languages have few words and simple grammar rules.</a:t>
            </a:r>
          </a:p>
          <a:p>
            <a:r>
              <a:rPr lang="en-US" dirty="0" smtClean="0"/>
              <a:t>With very few types of code “pieces”, we can construct code of amazing complexity.</a:t>
            </a:r>
          </a:p>
          <a:p>
            <a:r>
              <a:rPr lang="en-US" dirty="0" smtClean="0"/>
              <a:t>Learning how to code</a:t>
            </a:r>
          </a:p>
          <a:p>
            <a:pPr lvl="1"/>
            <a:r>
              <a:rPr lang="en-US" dirty="0" smtClean="0"/>
              <a:t>isn’t so much about the pieces, as</a:t>
            </a:r>
          </a:p>
          <a:p>
            <a:pPr lvl="1"/>
            <a:r>
              <a:rPr lang="en-US" dirty="0" smtClean="0"/>
              <a:t>learning interesting patterns for combining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Number Guessing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secret = </a:t>
            </a:r>
            <a:r>
              <a:rPr lang="en-US" sz="1800" b="1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(1, 100)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 am thinking of a number from 1 to 100.'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gameOver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gameOver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guess = </a:t>
            </a:r>
            <a:r>
              <a:rPr lang="en-US" sz="1800" b="1" dirty="0" err="1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'Your guess? </a:t>
            </a:r>
            <a:r>
              <a:rPr lang="en-U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 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guess == secret: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'Correct!'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gameOver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'Lower.' </a:t>
            </a:r>
            <a:r>
              <a:rPr lang="en-US" sz="1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guess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secret </a:t>
            </a:r>
            <a:r>
              <a:rPr lang="en-US" sz="1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'Higher.'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339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Coding has </a:t>
            </a:r>
            <a:r>
              <a:rPr lang="en-US" b="1" i="1" dirty="0" smtClean="0"/>
              <a:t>simple</a:t>
            </a:r>
            <a:r>
              <a:rPr lang="en-US" dirty="0" smtClean="0"/>
              <a:t> pieces (statements, loops, &amp; decisions) that can be assembled in </a:t>
            </a:r>
            <a:r>
              <a:rPr lang="en-US" b="1" i="1" dirty="0" smtClean="0"/>
              <a:t>complex</a:t>
            </a:r>
            <a:r>
              <a:rPr lang="en-US" dirty="0" smtClean="0"/>
              <a:t> ways to solve difficult problems.</a:t>
            </a:r>
          </a:p>
          <a:p>
            <a:r>
              <a:rPr lang="en-US" dirty="0" smtClean="0"/>
              <a:t>You’ve </a:t>
            </a:r>
            <a:r>
              <a:rPr lang="en-US" b="1" i="1" dirty="0" smtClean="0"/>
              <a:t>learned</a:t>
            </a:r>
            <a:r>
              <a:rPr lang="en-US" dirty="0" smtClean="0"/>
              <a:t> algorithms.  You can learn how to </a:t>
            </a:r>
            <a:r>
              <a:rPr lang="en-US" b="1" i="1" dirty="0" smtClean="0"/>
              <a:t>express</a:t>
            </a:r>
            <a:r>
              <a:rPr lang="en-US" dirty="0" smtClean="0"/>
              <a:t> them and have the computer do it!</a:t>
            </a:r>
          </a:p>
          <a:p>
            <a:r>
              <a:rPr lang="en-US" dirty="0" smtClean="0"/>
              <a:t>The computer is a </a:t>
            </a:r>
            <a:r>
              <a:rPr lang="en-US" b="1" dirty="0" smtClean="0"/>
              <a:t>power tool for the mind</a:t>
            </a:r>
            <a:r>
              <a:rPr lang="en-US" dirty="0" smtClean="0"/>
              <a:t>.  Knowing how to code is like having a super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tinyurl.com/gburghoc</a:t>
            </a:r>
            <a:endParaRPr lang="en-US" b="1" dirty="0" smtClean="0"/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his presentation,</a:t>
            </a:r>
          </a:p>
          <a:p>
            <a:pPr lvl="1"/>
            <a:r>
              <a:rPr lang="en-US" b="1" dirty="0"/>
              <a:t>m</a:t>
            </a:r>
            <a:r>
              <a:rPr lang="en-US" b="1" dirty="0" smtClean="0"/>
              <a:t>ore </a:t>
            </a:r>
            <a:r>
              <a:rPr lang="en-US" b="1" dirty="0" err="1" smtClean="0"/>
              <a:t>Blockly</a:t>
            </a:r>
            <a:r>
              <a:rPr lang="en-US" b="1" dirty="0" smtClean="0"/>
              <a:t> mazes,</a:t>
            </a:r>
          </a:p>
          <a:p>
            <a:pPr lvl="1"/>
            <a:r>
              <a:rPr lang="en-US" b="1" dirty="0"/>
              <a:t>f</a:t>
            </a:r>
            <a:r>
              <a:rPr lang="en-US" b="1" dirty="0" smtClean="0"/>
              <a:t>ree coding resources,</a:t>
            </a:r>
          </a:p>
          <a:p>
            <a:pPr lvl="1"/>
            <a:r>
              <a:rPr lang="en-US" b="1" dirty="0" smtClean="0"/>
              <a:t>and more.</a:t>
            </a:r>
          </a:p>
          <a:p>
            <a:r>
              <a:rPr lang="en-US" b="1" dirty="0" smtClean="0"/>
              <a:t>Enjoy learning more about coding!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0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362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Hour of Code</vt:lpstr>
      <vt:lpstr>Hour of Code</vt:lpstr>
      <vt:lpstr>Why Code?</vt:lpstr>
      <vt:lpstr>Blockly Commands</vt:lpstr>
      <vt:lpstr>Coding is Like Legos</vt:lpstr>
      <vt:lpstr>Python Number Guessing Game</vt:lpstr>
      <vt:lpstr>To Remember</vt:lpstr>
      <vt:lpstr>Next Steps</vt:lpstr>
    </vt:vector>
  </TitlesOfParts>
  <Company>Gettysburg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Todd Neller</cp:lastModifiedBy>
  <cp:revision>15</cp:revision>
  <dcterms:created xsi:type="dcterms:W3CDTF">2013-12-03T17:58:12Z</dcterms:created>
  <dcterms:modified xsi:type="dcterms:W3CDTF">2017-01-10T21:44:55Z</dcterms:modified>
</cp:coreProperties>
</file>